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4" r:id="rId3"/>
  </p:sldMasterIdLst>
  <p:sldIdLst>
    <p:sldId id="270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12192000" cy="6858000"/>
  <p:notesSz cx="12192000" cy="6858000"/>
  <p:custDataLst>
    <p:tags r:id="rId17"/>
  </p:custDataLst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7" Type="http://schemas.openxmlformats.org/officeDocument/2006/relationships/tags" Target="tags/tag205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9" Type="http://schemas.openxmlformats.org/officeDocument/2006/relationships/tags" Target="../tags/tag47.xml"/><Relationship Id="rId8" Type="http://schemas.openxmlformats.org/officeDocument/2006/relationships/tags" Target="../tags/tag46.xml"/><Relationship Id="rId7" Type="http://schemas.openxmlformats.org/officeDocument/2006/relationships/tags" Target="../tags/tag45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Relationship Id="rId3" Type="http://schemas.openxmlformats.org/officeDocument/2006/relationships/image" Target="../media/image6.png"/><Relationship Id="rId2" Type="http://schemas.openxmlformats.org/officeDocument/2006/relationships/tags" Target="../tags/tag41.xml"/><Relationship Id="rId11" Type="http://schemas.openxmlformats.org/officeDocument/2006/relationships/tags" Target="../tags/tag49.xml"/><Relationship Id="rId10" Type="http://schemas.openxmlformats.org/officeDocument/2006/relationships/tags" Target="../tags/tag48.xml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3.xml"/><Relationship Id="rId4" Type="http://schemas.openxmlformats.org/officeDocument/2006/relationships/tags" Target="../tags/tag52.xml"/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4" Type="http://schemas.openxmlformats.org/officeDocument/2006/relationships/tags" Target="../tags/tag56.xml"/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9" Type="http://schemas.openxmlformats.org/officeDocument/2006/relationships/tags" Target="../tags/tag63.xml"/><Relationship Id="rId8" Type="http://schemas.openxmlformats.org/officeDocument/2006/relationships/tags" Target="../tags/tag62.xml"/><Relationship Id="rId7" Type="http://schemas.openxmlformats.org/officeDocument/2006/relationships/tags" Target="../tags/tag61.x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4" Type="http://schemas.openxmlformats.org/officeDocument/2006/relationships/tags" Target="../tags/tag58.xml"/><Relationship Id="rId3" Type="http://schemas.openxmlformats.org/officeDocument/2006/relationships/image" Target="../media/image6.png"/><Relationship Id="rId2" Type="http://schemas.openxmlformats.org/officeDocument/2006/relationships/tags" Target="../tags/tag57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69.xml"/><Relationship Id="rId7" Type="http://schemas.openxmlformats.org/officeDocument/2006/relationships/tags" Target="../tags/tag68.xml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Relationship Id="rId3" Type="http://schemas.openxmlformats.org/officeDocument/2006/relationships/image" Target="../media/image6.png"/><Relationship Id="rId2" Type="http://schemas.openxmlformats.org/officeDocument/2006/relationships/tags" Target="../tags/tag64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7" Type="http://schemas.openxmlformats.org/officeDocument/2006/relationships/tags" Target="../tags/tag74.xml"/><Relationship Id="rId6" Type="http://schemas.openxmlformats.org/officeDocument/2006/relationships/tags" Target="../tags/tag73.xml"/><Relationship Id="rId5" Type="http://schemas.openxmlformats.org/officeDocument/2006/relationships/tags" Target="../tags/tag72.xml"/><Relationship Id="rId4" Type="http://schemas.openxmlformats.org/officeDocument/2006/relationships/tags" Target="../tags/tag71.xml"/><Relationship Id="rId3" Type="http://schemas.openxmlformats.org/officeDocument/2006/relationships/image" Target="../media/image6.png"/><Relationship Id="rId2" Type="http://schemas.openxmlformats.org/officeDocument/2006/relationships/tags" Target="../tags/tag70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81.xml"/><Relationship Id="rId8" Type="http://schemas.openxmlformats.org/officeDocument/2006/relationships/tags" Target="../tags/tag80.xml"/><Relationship Id="rId7" Type="http://schemas.openxmlformats.org/officeDocument/2006/relationships/tags" Target="../tags/tag79.xml"/><Relationship Id="rId6" Type="http://schemas.openxmlformats.org/officeDocument/2006/relationships/tags" Target="../tags/tag78.xml"/><Relationship Id="rId5" Type="http://schemas.openxmlformats.org/officeDocument/2006/relationships/tags" Target="../tags/tag77.xml"/><Relationship Id="rId4" Type="http://schemas.openxmlformats.org/officeDocument/2006/relationships/image" Target="../media/image4.png"/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7" Type="http://schemas.openxmlformats.org/officeDocument/2006/relationships/tags" Target="../tags/tag88.xml"/><Relationship Id="rId16" Type="http://schemas.openxmlformats.org/officeDocument/2006/relationships/tags" Target="../tags/tag87.xml"/><Relationship Id="rId15" Type="http://schemas.openxmlformats.org/officeDocument/2006/relationships/tags" Target="../tags/tag86.xml"/><Relationship Id="rId14" Type="http://schemas.openxmlformats.org/officeDocument/2006/relationships/tags" Target="../tags/tag85.xml"/><Relationship Id="rId13" Type="http://schemas.openxmlformats.org/officeDocument/2006/relationships/tags" Target="../tags/tag84.xml"/><Relationship Id="rId12" Type="http://schemas.openxmlformats.org/officeDocument/2006/relationships/image" Target="../media/image5.png"/><Relationship Id="rId11" Type="http://schemas.openxmlformats.org/officeDocument/2006/relationships/tags" Target="../tags/tag83.xml"/><Relationship Id="rId10" Type="http://schemas.openxmlformats.org/officeDocument/2006/relationships/tags" Target="../tags/tag82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7" Type="http://schemas.openxmlformats.org/officeDocument/2006/relationships/tags" Target="../tags/tag93.xml"/><Relationship Id="rId6" Type="http://schemas.openxmlformats.org/officeDocument/2006/relationships/tags" Target="../tags/tag92.xml"/><Relationship Id="rId5" Type="http://schemas.openxmlformats.org/officeDocument/2006/relationships/tags" Target="../tags/tag91.xml"/><Relationship Id="rId4" Type="http://schemas.openxmlformats.org/officeDocument/2006/relationships/tags" Target="../tags/tag90.xml"/><Relationship Id="rId3" Type="http://schemas.openxmlformats.org/officeDocument/2006/relationships/image" Target="../media/image6.png"/><Relationship Id="rId2" Type="http://schemas.openxmlformats.org/officeDocument/2006/relationships/tags" Target="../tags/tag89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9" Type="http://schemas.openxmlformats.org/officeDocument/2006/relationships/tags" Target="../tags/tag100.xml"/><Relationship Id="rId8" Type="http://schemas.openxmlformats.org/officeDocument/2006/relationships/tags" Target="../tags/tag99.xml"/><Relationship Id="rId7" Type="http://schemas.openxmlformats.org/officeDocument/2006/relationships/tags" Target="../tags/tag98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4" Type="http://schemas.openxmlformats.org/officeDocument/2006/relationships/image" Target="../media/image7.png"/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9" Type="http://schemas.openxmlformats.org/officeDocument/2006/relationships/tags" Target="../tags/tag107.xml"/><Relationship Id="rId8" Type="http://schemas.openxmlformats.org/officeDocument/2006/relationships/tags" Target="../tags/tag106.xml"/><Relationship Id="rId7" Type="http://schemas.openxmlformats.org/officeDocument/2006/relationships/tags" Target="../tags/tag105.xml"/><Relationship Id="rId6" Type="http://schemas.openxmlformats.org/officeDocument/2006/relationships/tags" Target="../tags/tag104.xml"/><Relationship Id="rId5" Type="http://schemas.openxmlformats.org/officeDocument/2006/relationships/tags" Target="../tags/tag103.xml"/><Relationship Id="rId4" Type="http://schemas.openxmlformats.org/officeDocument/2006/relationships/image" Target="../media/image6.png"/><Relationship Id="rId3" Type="http://schemas.openxmlformats.org/officeDocument/2006/relationships/tags" Target="../tags/tag102.xml"/><Relationship Id="rId2" Type="http://schemas.openxmlformats.org/officeDocument/2006/relationships/tags" Target="../tags/tag101.xml"/><Relationship Id="rId10" Type="http://schemas.openxmlformats.org/officeDocument/2006/relationships/tags" Target="../tags/tag108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9" Type="http://schemas.openxmlformats.org/officeDocument/2006/relationships/tags" Target="../tags/tag115.xml"/><Relationship Id="rId8" Type="http://schemas.openxmlformats.org/officeDocument/2006/relationships/tags" Target="../tags/tag114.xml"/><Relationship Id="rId7" Type="http://schemas.openxmlformats.org/officeDocument/2006/relationships/tags" Target="../tags/tag113.xml"/><Relationship Id="rId6" Type="http://schemas.openxmlformats.org/officeDocument/2006/relationships/tags" Target="../tags/tag112.xml"/><Relationship Id="rId5" Type="http://schemas.openxmlformats.org/officeDocument/2006/relationships/tags" Target="../tags/tag111.xml"/><Relationship Id="rId4" Type="http://schemas.openxmlformats.org/officeDocument/2006/relationships/image" Target="../media/image6.png"/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0" Type="http://schemas.openxmlformats.org/officeDocument/2006/relationships/tags" Target="../tags/tag116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9" Type="http://schemas.openxmlformats.org/officeDocument/2006/relationships/tags" Target="../tags/tag123.xml"/><Relationship Id="rId8" Type="http://schemas.openxmlformats.org/officeDocument/2006/relationships/tags" Target="../tags/tag122.xml"/><Relationship Id="rId7" Type="http://schemas.openxmlformats.org/officeDocument/2006/relationships/tags" Target="../tags/tag121.xml"/><Relationship Id="rId6" Type="http://schemas.openxmlformats.org/officeDocument/2006/relationships/tags" Target="../tags/tag120.xml"/><Relationship Id="rId5" Type="http://schemas.openxmlformats.org/officeDocument/2006/relationships/tags" Target="../tags/tag119.xml"/><Relationship Id="rId4" Type="http://schemas.openxmlformats.org/officeDocument/2006/relationships/image" Target="../media/image6.png"/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0" Type="http://schemas.openxmlformats.org/officeDocument/2006/relationships/tags" Target="../tags/tag124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9" Type="http://schemas.openxmlformats.org/officeDocument/2006/relationships/tags" Target="../tags/tag131.xml"/><Relationship Id="rId8" Type="http://schemas.openxmlformats.org/officeDocument/2006/relationships/tags" Target="../tags/tag130.xml"/><Relationship Id="rId7" Type="http://schemas.openxmlformats.org/officeDocument/2006/relationships/tags" Target="../tags/tag129.xml"/><Relationship Id="rId6" Type="http://schemas.openxmlformats.org/officeDocument/2006/relationships/tags" Target="../tags/tag128.xml"/><Relationship Id="rId5" Type="http://schemas.openxmlformats.org/officeDocument/2006/relationships/tags" Target="../tags/tag127.xml"/><Relationship Id="rId4" Type="http://schemas.openxmlformats.org/officeDocument/2006/relationships/image" Target="../media/image6.png"/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2" Type="http://schemas.openxmlformats.org/officeDocument/2006/relationships/tags" Target="../tags/tag134.xml"/><Relationship Id="rId11" Type="http://schemas.openxmlformats.org/officeDocument/2006/relationships/tags" Target="../tags/tag133.xml"/><Relationship Id="rId10" Type="http://schemas.openxmlformats.org/officeDocument/2006/relationships/tags" Target="../tags/tag132.xm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9" Type="http://schemas.openxmlformats.org/officeDocument/2006/relationships/tags" Target="../tags/tag141.xml"/><Relationship Id="rId8" Type="http://schemas.openxmlformats.org/officeDocument/2006/relationships/tags" Target="../tags/tag140.xml"/><Relationship Id="rId7" Type="http://schemas.openxmlformats.org/officeDocument/2006/relationships/tags" Target="../tags/tag139.xml"/><Relationship Id="rId6" Type="http://schemas.openxmlformats.org/officeDocument/2006/relationships/tags" Target="../tags/tag138.xml"/><Relationship Id="rId5" Type="http://schemas.openxmlformats.org/officeDocument/2006/relationships/tags" Target="../tags/tag137.xml"/><Relationship Id="rId4" Type="http://schemas.openxmlformats.org/officeDocument/2006/relationships/image" Target="../media/image6.png"/><Relationship Id="rId3" Type="http://schemas.openxmlformats.org/officeDocument/2006/relationships/tags" Target="../tags/tag136.xml"/><Relationship Id="rId2" Type="http://schemas.openxmlformats.org/officeDocument/2006/relationships/tags" Target="../tags/tag135.xml"/><Relationship Id="rId10" Type="http://schemas.openxmlformats.org/officeDocument/2006/relationships/tags" Target="../tags/tag142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9" Type="http://schemas.openxmlformats.org/officeDocument/2006/relationships/tags" Target="../tags/tag7.xml"/><Relationship Id="rId8" Type="http://schemas.openxmlformats.org/officeDocument/2006/relationships/tags" Target="../tags/tag6.xml"/><Relationship Id="rId7" Type="http://schemas.openxmlformats.org/officeDocument/2006/relationships/tags" Target="../tags/tag5.xml"/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image" Target="../media/image4.png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7" Type="http://schemas.openxmlformats.org/officeDocument/2006/relationships/tags" Target="../tags/tag14.xml"/><Relationship Id="rId16" Type="http://schemas.openxmlformats.org/officeDocument/2006/relationships/tags" Target="../tags/tag13.xml"/><Relationship Id="rId15" Type="http://schemas.openxmlformats.org/officeDocument/2006/relationships/tags" Target="../tags/tag12.xml"/><Relationship Id="rId14" Type="http://schemas.openxmlformats.org/officeDocument/2006/relationships/tags" Target="../tags/tag11.xml"/><Relationship Id="rId13" Type="http://schemas.openxmlformats.org/officeDocument/2006/relationships/tags" Target="../tags/tag10.xml"/><Relationship Id="rId12" Type="http://schemas.openxmlformats.org/officeDocument/2006/relationships/image" Target="../media/image5.png"/><Relationship Id="rId11" Type="http://schemas.openxmlformats.org/officeDocument/2006/relationships/tags" Target="../tags/tag9.xml"/><Relationship Id="rId10" Type="http://schemas.openxmlformats.org/officeDocument/2006/relationships/tags" Target="../tags/tag8.xml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7" Type="http://schemas.openxmlformats.org/officeDocument/2006/relationships/tags" Target="../tags/tag19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3" Type="http://schemas.openxmlformats.org/officeDocument/2006/relationships/image" Target="../media/image6.png"/><Relationship Id="rId2" Type="http://schemas.openxmlformats.org/officeDocument/2006/relationships/tags" Target="../tags/tag15.xml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9" Type="http://schemas.openxmlformats.org/officeDocument/2006/relationships/tags" Target="../tags/tag27.xml"/><Relationship Id="rId8" Type="http://schemas.openxmlformats.org/officeDocument/2006/relationships/tags" Target="../tags/tag26.xml"/><Relationship Id="rId7" Type="http://schemas.openxmlformats.org/officeDocument/2006/relationships/tags" Target="../tags/tag25.xml"/><Relationship Id="rId6" Type="http://schemas.openxmlformats.org/officeDocument/2006/relationships/tags" Target="../tags/tag24.xml"/><Relationship Id="rId5" Type="http://schemas.openxmlformats.org/officeDocument/2006/relationships/tags" Target="../tags/tag23.xml"/><Relationship Id="rId4" Type="http://schemas.openxmlformats.org/officeDocument/2006/relationships/image" Target="../media/image4.png"/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5" Type="http://schemas.openxmlformats.org/officeDocument/2006/relationships/tags" Target="../tags/tag33.xml"/><Relationship Id="rId14" Type="http://schemas.openxmlformats.org/officeDocument/2006/relationships/tags" Target="../tags/tag32.xml"/><Relationship Id="rId13" Type="http://schemas.openxmlformats.org/officeDocument/2006/relationships/tags" Target="../tags/tag31.xml"/><Relationship Id="rId12" Type="http://schemas.openxmlformats.org/officeDocument/2006/relationships/tags" Target="../tags/tag30.xml"/><Relationship Id="rId11" Type="http://schemas.openxmlformats.org/officeDocument/2006/relationships/tags" Target="../tags/tag29.xml"/><Relationship Id="rId10" Type="http://schemas.openxmlformats.org/officeDocument/2006/relationships/tags" Target="../tags/tag28.xml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9" Type="http://schemas.openxmlformats.org/officeDocument/2006/relationships/tags" Target="../tags/tag40.xml"/><Relationship Id="rId8" Type="http://schemas.openxmlformats.org/officeDocument/2006/relationships/tags" Target="../tags/tag39.xml"/><Relationship Id="rId7" Type="http://schemas.openxmlformats.org/officeDocument/2006/relationships/tags" Target="../tags/tag38.xml"/><Relationship Id="rId6" Type="http://schemas.openxmlformats.org/officeDocument/2006/relationships/tags" Target="../tags/tag37.xml"/><Relationship Id="rId5" Type="http://schemas.openxmlformats.org/officeDocument/2006/relationships/tags" Target="../tags/tag36.xml"/><Relationship Id="rId4" Type="http://schemas.openxmlformats.org/officeDocument/2006/relationships/tags" Target="../tags/tag35.xml"/><Relationship Id="rId3" Type="http://schemas.openxmlformats.org/officeDocument/2006/relationships/image" Target="../media/image6.png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91865" y="2162492"/>
            <a:ext cx="5081905" cy="1245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0" i="0">
                <a:solidFill>
                  <a:srgbClr val="252525"/>
                </a:solidFill>
                <a:latin typeface="黑体" panose="02010609060101010101" charset="-122"/>
                <a:cs typeface="黑体" panose="02010609060101010101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 rotWithShape="1">
          <a:blip r:embed="rId3"/>
          <a:srcRect/>
          <a:stretch>
            <a:fillRect/>
          </a:stretch>
        </p:blipFill>
        <p:spPr>
          <a:xfrm>
            <a:off x="10367645" y="5203190"/>
            <a:ext cx="1972945" cy="201993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5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6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7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8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90170" tIns="46990" rIns="90170" bIns="4699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 rotWithShape="1">
          <a:blip r:embed="rId3"/>
          <a:srcRect/>
          <a:stretch>
            <a:fillRect/>
          </a:stretch>
        </p:blipFill>
        <p:spPr>
          <a:xfrm>
            <a:off x="10367645" y="5203190"/>
            <a:ext cx="1972945" cy="201993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5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6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 rotWithShape="1">
          <a:blip r:embed="rId3"/>
          <a:srcRect/>
          <a:stretch>
            <a:fillRect/>
          </a:stretch>
        </p:blipFill>
        <p:spPr>
          <a:xfrm>
            <a:off x="-205105" y="-558165"/>
            <a:ext cx="1972945" cy="2019935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4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5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 rotWithShape="1">
          <a:blip r:embed="rId3"/>
          <a:srcRect/>
          <a:stretch>
            <a:fillRect/>
          </a:stretch>
        </p:blipFill>
        <p:spPr>
          <a:xfrm>
            <a:off x="10367645" y="5203190"/>
            <a:ext cx="1972945" cy="2019935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>
            <p:custDataLst>
              <p:tags r:id="rId2"/>
            </p:custDataLst>
          </p:nvPr>
        </p:nvSpPr>
        <p:spPr>
          <a:xfrm>
            <a:off x="529390" y="1015320"/>
            <a:ext cx="11214432" cy="475247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pic>
        <p:nvPicPr>
          <p:cNvPr id="7" name="图片 6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 rotWithShape="1">
          <a:blip r:embed="rId4"/>
          <a:srcRect/>
          <a:stretch>
            <a:fillRect/>
          </a:stretch>
        </p:blipFill>
        <p:spPr>
          <a:xfrm>
            <a:off x="7868621" y="1090207"/>
            <a:ext cx="4355428" cy="6096012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>
            <p:custDataLst>
              <p:tags r:id="rId5"/>
            </p:custDataLst>
          </p:nvPr>
        </p:nvGrpSpPr>
        <p:grpSpPr>
          <a:xfrm>
            <a:off x="6352672" y="1179095"/>
            <a:ext cx="661737" cy="794084"/>
            <a:chOff x="6352672" y="1179095"/>
            <a:chExt cx="661737" cy="794084"/>
          </a:xfrm>
        </p:grpSpPr>
        <p:cxnSp>
          <p:nvCxnSpPr>
            <p:cNvPr id="9" name="直接连接符 8"/>
            <p:cNvCxnSpPr/>
            <p:nvPr>
              <p:custDataLst>
                <p:tags r:id="rId6"/>
              </p:custDataLst>
            </p:nvPr>
          </p:nvCxnSpPr>
          <p:spPr>
            <a:xfrm>
              <a:off x="6352672" y="1311443"/>
              <a:ext cx="661737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>
              <p:custDataLst>
                <p:tags r:id="rId7"/>
              </p:custDataLst>
            </p:nvPr>
          </p:nvCxnSpPr>
          <p:spPr>
            <a:xfrm>
              <a:off x="6845967" y="1179095"/>
              <a:ext cx="0" cy="794084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 userDrawn="1">
            <p:custDataLst>
              <p:tags r:id="rId8"/>
            </p:custDataLst>
          </p:nvPr>
        </p:nvGrpSpPr>
        <p:grpSpPr>
          <a:xfrm>
            <a:off x="5686925" y="4186989"/>
            <a:ext cx="661737" cy="794084"/>
            <a:chOff x="5686925" y="4186989"/>
            <a:chExt cx="661737" cy="794084"/>
          </a:xfrm>
        </p:grpSpPr>
        <p:cxnSp>
          <p:nvCxnSpPr>
            <p:cNvPr id="11" name="直接连接符 10"/>
            <p:cNvCxnSpPr/>
            <p:nvPr>
              <p:custDataLst>
                <p:tags r:id="rId9"/>
              </p:custDataLst>
            </p:nvPr>
          </p:nvCxnSpPr>
          <p:spPr>
            <a:xfrm>
              <a:off x="5686925" y="4844716"/>
              <a:ext cx="661737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>
              <p:custDataLst>
                <p:tags r:id="rId10"/>
              </p:custDataLst>
            </p:nvPr>
          </p:nvCxnSpPr>
          <p:spPr>
            <a:xfrm>
              <a:off x="5831304" y="4186989"/>
              <a:ext cx="0" cy="794084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图片 15"/>
          <p:cNvPicPr>
            <a:picLocks noChangeAspect="1"/>
          </p:cNvPicPr>
          <p:nvPr userDrawn="1">
            <p:custDataLst>
              <p:tags r:id="rId11"/>
            </p:custDataLst>
          </p:nvPr>
        </p:nvPicPr>
        <p:blipFill rotWithShape="1">
          <a:blip r:embed="rId12"/>
          <a:srcRect/>
          <a:stretch>
            <a:fillRect/>
          </a:stretch>
        </p:blipFill>
        <p:spPr>
          <a:xfrm>
            <a:off x="0" y="-419453"/>
            <a:ext cx="2091524" cy="500183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13"/>
            </p:custDataLst>
          </p:nvPr>
        </p:nvSpPr>
        <p:spPr>
          <a:xfrm>
            <a:off x="5854065" y="1332144"/>
            <a:ext cx="987885" cy="3512572"/>
          </a:xfrm>
        </p:spPr>
        <p:txBody>
          <a:bodyPr vert="eaVert" lIns="90000" tIns="46800" rIns="90000" bIns="46800" rtlCol="0" anchor="b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6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1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1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1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0" name="文本占位符 19"/>
          <p:cNvSpPr>
            <a:spLocks noGrp="1"/>
          </p:cNvSpPr>
          <p:nvPr>
            <p:ph type="body" sz="quarter" idx="13"/>
            <p:custDataLst>
              <p:tags r:id="rId17"/>
            </p:custDataLst>
          </p:nvPr>
        </p:nvSpPr>
        <p:spPr>
          <a:xfrm>
            <a:off x="3990975" y="2159566"/>
            <a:ext cx="1631950" cy="3512572"/>
          </a:xfrm>
        </p:spPr>
        <p:txBody>
          <a:bodyPr vert="eaVert"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 rotWithShape="1">
          <a:blip r:embed="rId3"/>
          <a:srcRect/>
          <a:stretch>
            <a:fillRect/>
          </a:stretch>
        </p:blipFill>
        <p:spPr>
          <a:xfrm>
            <a:off x="10367645" y="5203190"/>
            <a:ext cx="1972945" cy="2019935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669882" y="443230"/>
            <a:ext cx="10852237" cy="445135"/>
          </a:xfrm>
        </p:spPr>
        <p:txBody>
          <a:bodyPr>
            <a:normAutofit/>
          </a:bodyPr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>
            <p:custDataLst>
              <p:tags r:id="rId2"/>
            </p:custDataLst>
          </p:nvPr>
        </p:nvSpPr>
        <p:spPr>
          <a:xfrm>
            <a:off x="302895" y="247015"/>
            <a:ext cx="11616055" cy="63119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800" dirty="0"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 rotWithShape="1">
          <a:blip r:embed="rId4"/>
          <a:srcRect/>
          <a:stretch>
            <a:fillRect/>
          </a:stretch>
        </p:blipFill>
        <p:spPr>
          <a:xfrm>
            <a:off x="9777942" y="4610100"/>
            <a:ext cx="2276897" cy="233108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>
            <a:normAutofit/>
          </a:bodyPr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6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11430" y="-4445"/>
            <a:ext cx="4899025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800" dirty="0">
              <a:sym typeface="+mn-ea"/>
            </a:endParaRPr>
          </a:p>
        </p:txBody>
      </p:sp>
      <p:pic>
        <p:nvPicPr>
          <p:cNvPr id="10" name="图片 9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 rotWithShape="1">
          <a:blip r:embed="rId4"/>
          <a:srcRect/>
          <a:stretch>
            <a:fillRect/>
          </a:stretch>
        </p:blipFill>
        <p:spPr>
          <a:xfrm>
            <a:off x="10348595" y="5358130"/>
            <a:ext cx="1972945" cy="201993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>
            <a:normAutofit/>
          </a:bodyPr>
          <a:lstStyle>
            <a:lvl1pPr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9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微软雅黑" panose="020B0503020204020204" charset="-122"/>
                <a:cs typeface="微软雅黑" panose="020B0503020204020204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微软雅黑" panose="020B0503020204020204" charset="-122"/>
                <a:cs typeface="微软雅黑" panose="020B0503020204020204" charset="-122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800"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 rotWithShape="1">
          <a:blip r:embed="rId4"/>
          <a:srcRect/>
          <a:stretch>
            <a:fillRect/>
          </a:stretch>
        </p:blipFill>
        <p:spPr>
          <a:xfrm>
            <a:off x="10219055" y="-360045"/>
            <a:ext cx="1972945" cy="201993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>
            <a:normAutofit/>
          </a:bodyPr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9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800">
              <a:sym typeface="+mn-ea"/>
            </a:endParaRPr>
          </a:p>
        </p:txBody>
      </p:sp>
      <p:pic>
        <p:nvPicPr>
          <p:cNvPr id="6" name="图片 5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 rotWithShape="1">
          <a:blip r:embed="rId4"/>
          <a:srcRect/>
          <a:stretch>
            <a:fillRect/>
          </a:stretch>
        </p:blipFill>
        <p:spPr>
          <a:xfrm>
            <a:off x="10367645" y="5203190"/>
            <a:ext cx="1972945" cy="201993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>
            <a:normAutofit/>
          </a:bodyPr>
          <a:lstStyle>
            <a:lvl1pPr algn="ctr"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9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10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127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800"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 rotWithShape="1">
          <a:blip r:embed="rId4"/>
          <a:srcRect/>
          <a:stretch>
            <a:fillRect/>
          </a:stretch>
        </p:blipFill>
        <p:spPr>
          <a:xfrm>
            <a:off x="10367645" y="5203190"/>
            <a:ext cx="1972945" cy="201993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579600" y="237600"/>
            <a:ext cx="11037600" cy="441964"/>
          </a:xfrm>
        </p:spPr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9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1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2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800"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 rotWithShape="1">
          <a:blip r:embed="rId4"/>
          <a:srcRect/>
          <a:stretch>
            <a:fillRect/>
          </a:stretch>
        </p:blipFill>
        <p:spPr>
          <a:xfrm>
            <a:off x="10339705" y="5287010"/>
            <a:ext cx="1972945" cy="201993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 rotWithShape="1">
          <a:blip r:embed="rId4"/>
          <a:srcRect/>
          <a:stretch>
            <a:fillRect/>
          </a:stretch>
        </p:blipFill>
        <p:spPr>
          <a:xfrm>
            <a:off x="-205105" y="-558165"/>
            <a:ext cx="1972945" cy="201993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>
            <a:normAutofit/>
          </a:bodyPr>
          <a:lstStyle>
            <a:lvl1pPr algn="ctr">
              <a:defRPr sz="6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0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微软雅黑" panose="020B0503020204020204" charset="-122"/>
                <a:cs typeface="微软雅黑" panose="020B0503020204020204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微软雅黑" panose="020B0503020204020204" charset="-122"/>
                <a:cs typeface="微软雅黑" panose="020B0503020204020204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>
            <p:custDataLst>
              <p:tags r:id="rId2"/>
            </p:custDataLst>
          </p:nvPr>
        </p:nvSpPr>
        <p:spPr>
          <a:xfrm>
            <a:off x="529390" y="1015320"/>
            <a:ext cx="11214432" cy="475247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pic>
        <p:nvPicPr>
          <p:cNvPr id="8" name="图片 7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 rotWithShape="1">
          <a:blip r:embed="rId4"/>
          <a:srcRect/>
          <a:stretch>
            <a:fillRect/>
          </a:stretch>
        </p:blipFill>
        <p:spPr>
          <a:xfrm>
            <a:off x="7868621" y="1090207"/>
            <a:ext cx="4355428" cy="6096012"/>
          </a:xfrm>
          <a:prstGeom prst="rect">
            <a:avLst/>
          </a:prstGeom>
        </p:spPr>
      </p:pic>
      <p:grpSp>
        <p:nvGrpSpPr>
          <p:cNvPr id="4" name="组合 3"/>
          <p:cNvGrpSpPr/>
          <p:nvPr userDrawn="1">
            <p:custDataLst>
              <p:tags r:id="rId5"/>
            </p:custDataLst>
          </p:nvPr>
        </p:nvGrpSpPr>
        <p:grpSpPr>
          <a:xfrm>
            <a:off x="6352672" y="1179095"/>
            <a:ext cx="661737" cy="794084"/>
            <a:chOff x="6352672" y="1179095"/>
            <a:chExt cx="661737" cy="794084"/>
          </a:xfrm>
        </p:grpSpPr>
        <p:cxnSp>
          <p:nvCxnSpPr>
            <p:cNvPr id="9" name="直接连接符 8"/>
            <p:cNvCxnSpPr/>
            <p:nvPr userDrawn="1">
              <p:custDataLst>
                <p:tags r:id="rId6"/>
              </p:custDataLst>
            </p:nvPr>
          </p:nvCxnSpPr>
          <p:spPr>
            <a:xfrm>
              <a:off x="6352672" y="1311443"/>
              <a:ext cx="661737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 userDrawn="1">
              <p:custDataLst>
                <p:tags r:id="rId7"/>
              </p:custDataLst>
            </p:nvPr>
          </p:nvCxnSpPr>
          <p:spPr>
            <a:xfrm>
              <a:off x="6845967" y="1179095"/>
              <a:ext cx="0" cy="794084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组合 4"/>
          <p:cNvGrpSpPr/>
          <p:nvPr userDrawn="1">
            <p:custDataLst>
              <p:tags r:id="rId8"/>
            </p:custDataLst>
          </p:nvPr>
        </p:nvGrpSpPr>
        <p:grpSpPr>
          <a:xfrm>
            <a:off x="5686925" y="4186989"/>
            <a:ext cx="661737" cy="794084"/>
            <a:chOff x="5686925" y="4186989"/>
            <a:chExt cx="661737" cy="794084"/>
          </a:xfrm>
        </p:grpSpPr>
        <p:cxnSp>
          <p:nvCxnSpPr>
            <p:cNvPr id="11" name="直接连接符 10"/>
            <p:cNvCxnSpPr/>
            <p:nvPr userDrawn="1">
              <p:custDataLst>
                <p:tags r:id="rId9"/>
              </p:custDataLst>
            </p:nvPr>
          </p:nvCxnSpPr>
          <p:spPr>
            <a:xfrm>
              <a:off x="5686925" y="4844716"/>
              <a:ext cx="661737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 userDrawn="1">
              <p:custDataLst>
                <p:tags r:id="rId10"/>
              </p:custDataLst>
            </p:nvPr>
          </p:nvCxnSpPr>
          <p:spPr>
            <a:xfrm>
              <a:off x="5831304" y="4186989"/>
              <a:ext cx="0" cy="794084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" name="图片 18"/>
          <p:cNvPicPr>
            <a:picLocks noChangeAspect="1"/>
          </p:cNvPicPr>
          <p:nvPr userDrawn="1">
            <p:custDataLst>
              <p:tags r:id="rId11"/>
            </p:custDataLst>
          </p:nvPr>
        </p:nvPicPr>
        <p:blipFill rotWithShape="1">
          <a:blip r:embed="rId12"/>
          <a:srcRect/>
          <a:stretch>
            <a:fillRect/>
          </a:stretch>
        </p:blipFill>
        <p:spPr>
          <a:xfrm>
            <a:off x="0" y="-419453"/>
            <a:ext cx="2091524" cy="500183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3"/>
            </p:custDataLst>
          </p:nvPr>
        </p:nvSpPr>
        <p:spPr>
          <a:xfrm>
            <a:off x="5860937" y="1338771"/>
            <a:ext cx="981020" cy="3505943"/>
          </a:xfrm>
        </p:spPr>
        <p:txBody>
          <a:bodyPr vert="eaVert" lIns="90000" tIns="46800" rIns="90000" bIns="46800" anchor="b" anchorCtr="0">
            <a:normAutofit/>
          </a:bodyPr>
          <a:lstStyle>
            <a:lvl1pPr algn="ctr">
              <a:defRPr sz="6000" spc="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14"/>
            </p:custDataLst>
          </p:nvPr>
        </p:nvSpPr>
        <p:spPr>
          <a:xfrm>
            <a:off x="3941806" y="2249393"/>
            <a:ext cx="1564321" cy="3468971"/>
          </a:xfrm>
        </p:spPr>
        <p:txBody>
          <a:bodyPr vert="eaVert" lIns="90000" tIns="46800" rIns="90000" bIns="46800" anchor="t" anchorCtr="0">
            <a:normAutofit/>
          </a:bodyPr>
          <a:lstStyle>
            <a:lvl1pPr marL="0" indent="0" algn="l" eaLnBrk="1" fontAlgn="auto" latinLnBrk="0" hangingPunct="1">
              <a:lnSpc>
                <a:spcPct val="100000"/>
              </a:lnSpc>
              <a:buNone/>
              <a:defRPr sz="200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1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1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1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 rotWithShape="1">
          <a:blip r:embed="rId3"/>
          <a:srcRect/>
          <a:stretch>
            <a:fillRect/>
          </a:stretch>
        </p:blipFill>
        <p:spPr>
          <a:xfrm>
            <a:off x="10367645" y="5203190"/>
            <a:ext cx="1972945" cy="201993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5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>
            <p:custDataLst>
              <p:tags r:id="rId2"/>
            </p:custDataLst>
          </p:nvPr>
        </p:nvSpPr>
        <p:spPr>
          <a:xfrm>
            <a:off x="529390" y="1015320"/>
            <a:ext cx="11214432" cy="475247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pic>
        <p:nvPicPr>
          <p:cNvPr id="8" name="图片 7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 rotWithShape="1">
          <a:blip r:embed="rId4"/>
          <a:srcRect/>
          <a:stretch>
            <a:fillRect/>
          </a:stretch>
        </p:blipFill>
        <p:spPr>
          <a:xfrm>
            <a:off x="7868621" y="1090207"/>
            <a:ext cx="4355428" cy="6096012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>
            <p:custDataLst>
              <p:tags r:id="rId5"/>
            </p:custDataLst>
          </p:nvPr>
        </p:nvGrpSpPr>
        <p:grpSpPr>
          <a:xfrm>
            <a:off x="6352672" y="1179095"/>
            <a:ext cx="661737" cy="794084"/>
            <a:chOff x="6352672" y="1179095"/>
            <a:chExt cx="661737" cy="794084"/>
          </a:xfrm>
        </p:grpSpPr>
        <p:cxnSp>
          <p:nvCxnSpPr>
            <p:cNvPr id="10" name="直接连接符 9"/>
            <p:cNvCxnSpPr/>
            <p:nvPr>
              <p:custDataLst>
                <p:tags r:id="rId6"/>
              </p:custDataLst>
            </p:nvPr>
          </p:nvCxnSpPr>
          <p:spPr>
            <a:xfrm>
              <a:off x="6352672" y="1311443"/>
              <a:ext cx="661737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>
              <p:custDataLst>
                <p:tags r:id="rId7"/>
              </p:custDataLst>
            </p:nvPr>
          </p:nvCxnSpPr>
          <p:spPr>
            <a:xfrm>
              <a:off x="6845967" y="1179095"/>
              <a:ext cx="0" cy="794084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 userDrawn="1">
            <p:custDataLst>
              <p:tags r:id="rId8"/>
            </p:custDataLst>
          </p:nvPr>
        </p:nvGrpSpPr>
        <p:grpSpPr>
          <a:xfrm>
            <a:off x="5686925" y="4186989"/>
            <a:ext cx="661737" cy="794084"/>
            <a:chOff x="5686925" y="4186989"/>
            <a:chExt cx="661737" cy="794084"/>
          </a:xfrm>
        </p:grpSpPr>
        <p:cxnSp>
          <p:nvCxnSpPr>
            <p:cNvPr id="12" name="直接连接符 11"/>
            <p:cNvCxnSpPr/>
            <p:nvPr>
              <p:custDataLst>
                <p:tags r:id="rId9"/>
              </p:custDataLst>
            </p:nvPr>
          </p:nvCxnSpPr>
          <p:spPr>
            <a:xfrm>
              <a:off x="5686925" y="4844716"/>
              <a:ext cx="661737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>
              <p:custDataLst>
                <p:tags r:id="rId10"/>
              </p:custDataLst>
            </p:nvPr>
          </p:nvCxnSpPr>
          <p:spPr>
            <a:xfrm>
              <a:off x="5831304" y="4186989"/>
              <a:ext cx="0" cy="794084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11"/>
            </p:custDataLst>
          </p:nvPr>
        </p:nvSpPr>
        <p:spPr>
          <a:xfrm>
            <a:off x="5830570" y="1371600"/>
            <a:ext cx="1016000" cy="3384550"/>
          </a:xfrm>
        </p:spPr>
        <p:txBody>
          <a:bodyPr vert="eaVert" lIns="90000" tIns="46800" rIns="90000" bIns="46800" anchor="b" anchorCtr="0">
            <a:normAutofit/>
          </a:bodyPr>
          <a:lstStyle>
            <a:lvl1pPr algn="ctr">
              <a:defRPr sz="540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 userDrawn="1">
            <p:ph type="body" idx="1"/>
            <p:custDataLst>
              <p:tags r:id="rId12"/>
            </p:custDataLst>
          </p:nvPr>
        </p:nvSpPr>
        <p:spPr>
          <a:xfrm>
            <a:off x="3546893" y="2364262"/>
            <a:ext cx="1924994" cy="3271285"/>
          </a:xfrm>
        </p:spPr>
        <p:txBody>
          <a:bodyPr vert="eaVert" lIns="90170" tIns="46990" rIns="90170" bIns="46990">
            <a:normAutofit/>
          </a:bodyPr>
          <a:lstStyle>
            <a:lvl1pPr marL="0" indent="0" algn="ctr" eaLnBrk="1" fontAlgn="auto" latinLnBrk="0" hangingPunct="1"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 userDrawn="1">
            <p:ph type="dt" sz="half" idx="10"/>
            <p:custDataLst>
              <p:tags r:id="rId1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 userDrawn="1">
            <p:ph type="ftr" sz="quarter" idx="11"/>
            <p:custDataLst>
              <p:tags r:id="rId1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 userDrawn="1">
            <p:ph type="sldNum" sz="quarter" idx="12"/>
            <p:custDataLst>
              <p:tags r:id="rId1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 rotWithShape="1">
          <a:blip r:embed="rId3"/>
          <a:srcRect/>
          <a:stretch>
            <a:fillRect/>
          </a:stretch>
        </p:blipFill>
        <p:spPr>
          <a:xfrm>
            <a:off x="10367645" y="5203190"/>
            <a:ext cx="1972945" cy="201993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5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6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theme" Target="../theme/theme1.xml"/><Relationship Id="rId8" Type="http://schemas.openxmlformats.org/officeDocument/2006/relationships/image" Target="../media/image3.png"/><Relationship Id="rId7" Type="http://schemas.openxmlformats.org/officeDocument/2006/relationships/image" Target="../media/image2.png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4.xml"/><Relationship Id="rId8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Relationship Id="rId3" Type="http://schemas.openxmlformats.org/officeDocument/2006/relationships/slideLayout" Target="../slideLayouts/slideLayout8.xml"/><Relationship Id="rId25" Type="http://schemas.openxmlformats.org/officeDocument/2006/relationships/theme" Target="../theme/theme2.xml"/><Relationship Id="rId24" Type="http://schemas.openxmlformats.org/officeDocument/2006/relationships/tags" Target="../tags/tag148.xml"/><Relationship Id="rId23" Type="http://schemas.openxmlformats.org/officeDocument/2006/relationships/tags" Target="../tags/tag147.xml"/><Relationship Id="rId22" Type="http://schemas.openxmlformats.org/officeDocument/2006/relationships/tags" Target="../tags/tag146.xml"/><Relationship Id="rId21" Type="http://schemas.openxmlformats.org/officeDocument/2006/relationships/tags" Target="../tags/tag145.xml"/><Relationship Id="rId20" Type="http://schemas.openxmlformats.org/officeDocument/2006/relationships/tags" Target="../tags/tag144.xml"/><Relationship Id="rId2" Type="http://schemas.openxmlformats.org/officeDocument/2006/relationships/slideLayout" Target="../slideLayouts/slideLayout7.xml"/><Relationship Id="rId19" Type="http://schemas.openxmlformats.org/officeDocument/2006/relationships/tags" Target="../tags/tag143.xml"/><Relationship Id="rId18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5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12192000" y="0"/>
                </a:lnTo>
                <a:lnTo>
                  <a:pt x="12192000" y="6858000"/>
                </a:lnTo>
                <a:close/>
              </a:path>
            </a:pathLst>
          </a:custGeom>
          <a:solidFill>
            <a:srgbClr val="FAFBFB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855464" y="0"/>
            <a:ext cx="2481072" cy="623315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720852" cy="687324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472671" y="0"/>
            <a:ext cx="719327" cy="6827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4019" y="702945"/>
            <a:ext cx="9550361" cy="4203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微软雅黑" panose="020B0503020204020204" charset="-122"/>
                <a:cs typeface="微软雅黑" panose="020B0503020204020204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02125" y="1273174"/>
            <a:ext cx="7318375" cy="45294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微软雅黑" panose="020B0503020204020204" charset="-122"/>
                <a:cs typeface="微软雅黑" panose="020B0503020204020204" charset="-122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69" r:id="rId15"/>
    <p:sldLayoutId id="2147483670" r:id="rId16"/>
    <p:sldLayoutId id="2147483671" r:id="rId17"/>
    <p:sldLayoutId id="2147483672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50.xml"/><Relationship Id="rId1" Type="http://schemas.openxmlformats.org/officeDocument/2006/relationships/tags" Target="../tags/tag14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7" Type="http://schemas.openxmlformats.org/officeDocument/2006/relationships/tags" Target="../tags/tag204.xml"/><Relationship Id="rId6" Type="http://schemas.openxmlformats.org/officeDocument/2006/relationships/tags" Target="../tags/tag203.xml"/><Relationship Id="rId5" Type="http://schemas.openxmlformats.org/officeDocument/2006/relationships/tags" Target="../tags/tag202.xml"/><Relationship Id="rId4" Type="http://schemas.openxmlformats.org/officeDocument/2006/relationships/tags" Target="../tags/tag201.xml"/><Relationship Id="rId3" Type="http://schemas.openxmlformats.org/officeDocument/2006/relationships/tags" Target="../tags/tag200.xml"/><Relationship Id="rId2" Type="http://schemas.openxmlformats.org/officeDocument/2006/relationships/image" Target="../media/image6.png"/><Relationship Id="rId1" Type="http://schemas.openxmlformats.org/officeDocument/2006/relationships/tags" Target="../tags/tag19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7" Type="http://schemas.openxmlformats.org/officeDocument/2006/relationships/tags" Target="../tags/tag156.xml"/><Relationship Id="rId6" Type="http://schemas.openxmlformats.org/officeDocument/2006/relationships/tags" Target="../tags/tag155.xml"/><Relationship Id="rId5" Type="http://schemas.openxmlformats.org/officeDocument/2006/relationships/tags" Target="../tags/tag154.xml"/><Relationship Id="rId4" Type="http://schemas.openxmlformats.org/officeDocument/2006/relationships/tags" Target="../tags/tag153.xml"/><Relationship Id="rId3" Type="http://schemas.openxmlformats.org/officeDocument/2006/relationships/tags" Target="../tags/tag152.xml"/><Relationship Id="rId2" Type="http://schemas.openxmlformats.org/officeDocument/2006/relationships/image" Target="../media/image6.png"/><Relationship Id="rId1" Type="http://schemas.openxmlformats.org/officeDocument/2006/relationships/tags" Target="../tags/tag15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7" Type="http://schemas.openxmlformats.org/officeDocument/2006/relationships/tags" Target="../tags/tag162.xml"/><Relationship Id="rId6" Type="http://schemas.openxmlformats.org/officeDocument/2006/relationships/tags" Target="../tags/tag161.xml"/><Relationship Id="rId5" Type="http://schemas.openxmlformats.org/officeDocument/2006/relationships/tags" Target="../tags/tag160.xml"/><Relationship Id="rId4" Type="http://schemas.openxmlformats.org/officeDocument/2006/relationships/tags" Target="../tags/tag159.xml"/><Relationship Id="rId3" Type="http://schemas.openxmlformats.org/officeDocument/2006/relationships/tags" Target="../tags/tag158.xml"/><Relationship Id="rId2" Type="http://schemas.openxmlformats.org/officeDocument/2006/relationships/image" Target="../media/image6.png"/><Relationship Id="rId1" Type="http://schemas.openxmlformats.org/officeDocument/2006/relationships/tags" Target="../tags/tag15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7" Type="http://schemas.openxmlformats.org/officeDocument/2006/relationships/tags" Target="../tags/tag168.xml"/><Relationship Id="rId6" Type="http://schemas.openxmlformats.org/officeDocument/2006/relationships/tags" Target="../tags/tag167.xml"/><Relationship Id="rId5" Type="http://schemas.openxmlformats.org/officeDocument/2006/relationships/tags" Target="../tags/tag166.xml"/><Relationship Id="rId4" Type="http://schemas.openxmlformats.org/officeDocument/2006/relationships/tags" Target="../tags/tag165.xml"/><Relationship Id="rId3" Type="http://schemas.openxmlformats.org/officeDocument/2006/relationships/tags" Target="../tags/tag164.xml"/><Relationship Id="rId2" Type="http://schemas.openxmlformats.org/officeDocument/2006/relationships/image" Target="../media/image6.png"/><Relationship Id="rId1" Type="http://schemas.openxmlformats.org/officeDocument/2006/relationships/tags" Target="../tags/tag16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7" Type="http://schemas.openxmlformats.org/officeDocument/2006/relationships/tags" Target="../tags/tag174.xml"/><Relationship Id="rId6" Type="http://schemas.openxmlformats.org/officeDocument/2006/relationships/tags" Target="../tags/tag173.xml"/><Relationship Id="rId5" Type="http://schemas.openxmlformats.org/officeDocument/2006/relationships/tags" Target="../tags/tag172.xml"/><Relationship Id="rId4" Type="http://schemas.openxmlformats.org/officeDocument/2006/relationships/tags" Target="../tags/tag171.xml"/><Relationship Id="rId3" Type="http://schemas.openxmlformats.org/officeDocument/2006/relationships/tags" Target="../tags/tag170.xml"/><Relationship Id="rId2" Type="http://schemas.openxmlformats.org/officeDocument/2006/relationships/image" Target="../media/image6.png"/><Relationship Id="rId1" Type="http://schemas.openxmlformats.org/officeDocument/2006/relationships/tags" Target="../tags/tag16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7" Type="http://schemas.openxmlformats.org/officeDocument/2006/relationships/tags" Target="../tags/tag180.xml"/><Relationship Id="rId6" Type="http://schemas.openxmlformats.org/officeDocument/2006/relationships/tags" Target="../tags/tag179.xml"/><Relationship Id="rId5" Type="http://schemas.openxmlformats.org/officeDocument/2006/relationships/tags" Target="../tags/tag178.xml"/><Relationship Id="rId4" Type="http://schemas.openxmlformats.org/officeDocument/2006/relationships/tags" Target="../tags/tag177.xml"/><Relationship Id="rId3" Type="http://schemas.openxmlformats.org/officeDocument/2006/relationships/tags" Target="../tags/tag176.xml"/><Relationship Id="rId2" Type="http://schemas.openxmlformats.org/officeDocument/2006/relationships/image" Target="../media/image6.png"/><Relationship Id="rId1" Type="http://schemas.openxmlformats.org/officeDocument/2006/relationships/tags" Target="../tags/tag17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7" Type="http://schemas.openxmlformats.org/officeDocument/2006/relationships/tags" Target="../tags/tag186.xml"/><Relationship Id="rId6" Type="http://schemas.openxmlformats.org/officeDocument/2006/relationships/tags" Target="../tags/tag185.xml"/><Relationship Id="rId5" Type="http://schemas.openxmlformats.org/officeDocument/2006/relationships/tags" Target="../tags/tag184.xml"/><Relationship Id="rId4" Type="http://schemas.openxmlformats.org/officeDocument/2006/relationships/tags" Target="../tags/tag183.xml"/><Relationship Id="rId3" Type="http://schemas.openxmlformats.org/officeDocument/2006/relationships/tags" Target="../tags/tag182.xml"/><Relationship Id="rId2" Type="http://schemas.openxmlformats.org/officeDocument/2006/relationships/image" Target="../media/image6.png"/><Relationship Id="rId1" Type="http://schemas.openxmlformats.org/officeDocument/2006/relationships/tags" Target="../tags/tag18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7" Type="http://schemas.openxmlformats.org/officeDocument/2006/relationships/tags" Target="../tags/tag192.xml"/><Relationship Id="rId6" Type="http://schemas.openxmlformats.org/officeDocument/2006/relationships/tags" Target="../tags/tag191.xml"/><Relationship Id="rId5" Type="http://schemas.openxmlformats.org/officeDocument/2006/relationships/tags" Target="../tags/tag190.xml"/><Relationship Id="rId4" Type="http://schemas.openxmlformats.org/officeDocument/2006/relationships/tags" Target="../tags/tag189.xml"/><Relationship Id="rId3" Type="http://schemas.openxmlformats.org/officeDocument/2006/relationships/tags" Target="../tags/tag188.xml"/><Relationship Id="rId2" Type="http://schemas.openxmlformats.org/officeDocument/2006/relationships/image" Target="../media/image6.png"/><Relationship Id="rId1" Type="http://schemas.openxmlformats.org/officeDocument/2006/relationships/tags" Target="../tags/tag18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7" Type="http://schemas.openxmlformats.org/officeDocument/2006/relationships/tags" Target="../tags/tag198.xml"/><Relationship Id="rId6" Type="http://schemas.openxmlformats.org/officeDocument/2006/relationships/tags" Target="../tags/tag197.xml"/><Relationship Id="rId5" Type="http://schemas.openxmlformats.org/officeDocument/2006/relationships/tags" Target="../tags/tag196.xml"/><Relationship Id="rId4" Type="http://schemas.openxmlformats.org/officeDocument/2006/relationships/tags" Target="../tags/tag195.xml"/><Relationship Id="rId3" Type="http://schemas.openxmlformats.org/officeDocument/2006/relationships/tags" Target="../tags/tag194.xml"/><Relationship Id="rId2" Type="http://schemas.openxmlformats.org/officeDocument/2006/relationships/image" Target="../media/image6.png"/><Relationship Id="rId1" Type="http://schemas.openxmlformats.org/officeDocument/2006/relationships/tags" Target="../tags/tag19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sz="5400" dirty="0">
                <a:solidFill>
                  <a:schemeClr val="accent1">
                    <a:lumMod val="75000"/>
                  </a:schemeClr>
                </a:solidFill>
              </a:rPr>
              <a:t>酒店餐饮管理常用公式</a:t>
            </a:r>
            <a:endParaRPr sz="5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 rotWithShape="1">
          <a:blip r:embed="rId2"/>
          <a:srcRect/>
          <a:stretch>
            <a:fillRect/>
          </a:stretch>
        </p:blipFill>
        <p:spPr>
          <a:xfrm>
            <a:off x="10367645" y="5203190"/>
            <a:ext cx="1972945" cy="2019935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45819" y="1525270"/>
            <a:ext cx="2730500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15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含义：</a:t>
            </a:r>
            <a:r>
              <a:rPr sz="1800" spc="125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反映人事成本大小</a:t>
            </a:r>
            <a:endParaRPr sz="1800" spc="125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object 5"/>
          <p:cNvSpPr/>
          <p:nvPr>
            <p:custDataLst>
              <p:tags r:id="rId3"/>
            </p:custDataLst>
          </p:nvPr>
        </p:nvSpPr>
        <p:spPr>
          <a:xfrm>
            <a:off x="0" y="2542032"/>
            <a:ext cx="12192000" cy="647700"/>
          </a:xfrm>
          <a:custGeom>
            <a:avLst/>
            <a:gdLst/>
            <a:ahLst/>
            <a:cxnLst/>
            <a:rect l="l" t="t" r="r" b="b"/>
            <a:pathLst>
              <a:path w="12192000" h="647700">
                <a:moveTo>
                  <a:pt x="12192000" y="647700"/>
                </a:moveTo>
                <a:lnTo>
                  <a:pt x="0" y="647700"/>
                </a:lnTo>
                <a:lnTo>
                  <a:pt x="0" y="0"/>
                </a:lnTo>
                <a:lnTo>
                  <a:pt x="12192000" y="0"/>
                </a:lnTo>
                <a:lnTo>
                  <a:pt x="12192000" y="6477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 sz="18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object 6"/>
          <p:cNvSpPr txBox="1"/>
          <p:nvPr>
            <p:custDataLst>
              <p:tags r:id="rId4"/>
            </p:custDataLst>
          </p:nvPr>
        </p:nvSpPr>
        <p:spPr>
          <a:xfrm>
            <a:off x="463550" y="2712719"/>
            <a:ext cx="6682105" cy="848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sz="2000" b="1" spc="-300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</a:t>
            </a:r>
            <a:r>
              <a:rPr sz="2000" b="1" spc="120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、计划期库存量= 期初库存+ 本期进货－ 本期出库</a:t>
            </a:r>
            <a:endParaRPr sz="200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539115">
              <a:lnSpc>
                <a:spcPct val="100000"/>
              </a:lnSpc>
            </a:pPr>
            <a:r>
              <a:rPr sz="1800" b="1" spc="150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含义：</a:t>
            </a:r>
            <a:r>
              <a:rPr sz="1800" spc="114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反映库存水平</a:t>
            </a:r>
            <a:endParaRPr sz="1800" spc="114" dirty="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object 7"/>
          <p:cNvSpPr/>
          <p:nvPr>
            <p:custDataLst>
              <p:tags r:id="rId5"/>
            </p:custDataLst>
          </p:nvPr>
        </p:nvSpPr>
        <p:spPr>
          <a:xfrm>
            <a:off x="0" y="4607052"/>
            <a:ext cx="12175490" cy="647700"/>
          </a:xfrm>
          <a:custGeom>
            <a:avLst/>
            <a:gdLst/>
            <a:ahLst/>
            <a:cxnLst/>
            <a:rect l="l" t="t" r="r" b="b"/>
            <a:pathLst>
              <a:path w="12175490" h="647700">
                <a:moveTo>
                  <a:pt x="0" y="647700"/>
                </a:moveTo>
                <a:lnTo>
                  <a:pt x="0" y="0"/>
                </a:lnTo>
                <a:lnTo>
                  <a:pt x="12175236" y="0"/>
                </a:lnTo>
                <a:lnTo>
                  <a:pt x="12175236" y="647700"/>
                </a:lnTo>
                <a:lnTo>
                  <a:pt x="0" y="6477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 sz="18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object 8"/>
          <p:cNvSpPr txBox="1"/>
          <p:nvPr>
            <p:custDataLst>
              <p:tags r:id="rId6"/>
            </p:custDataLst>
          </p:nvPr>
        </p:nvSpPr>
        <p:spPr>
          <a:xfrm>
            <a:off x="447040" y="4777104"/>
            <a:ext cx="5264785" cy="848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sz="2000" b="1" spc="-300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7</a:t>
            </a:r>
            <a:r>
              <a:rPr sz="2000" b="1" spc="55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、平均库存= ( 期初库存+ 期末库存) / </a:t>
            </a:r>
            <a:r>
              <a:rPr sz="2000" b="1" spc="-50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endParaRPr sz="200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539115">
              <a:lnSpc>
                <a:spcPct val="100000"/>
              </a:lnSpc>
            </a:pPr>
            <a:r>
              <a:rPr sz="1800" b="1" spc="150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含义：</a:t>
            </a:r>
            <a:r>
              <a:rPr sz="1800" spc="125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反映月度在库规模</a:t>
            </a:r>
            <a:endParaRPr sz="1800" spc="125" dirty="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>
            <a:spLocks noGrp="1"/>
          </p:cNvSpPr>
          <p:nvPr/>
        </p:nvSpPr>
        <p:spPr>
          <a:xfrm>
            <a:off x="414019" y="791844"/>
            <a:ext cx="4637405" cy="320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微软雅黑" panose="020B0503020204020204" charset="-122"/>
                <a:ea typeface="+mj-ea"/>
                <a:cs typeface="微软雅黑" panose="020B0503020204020204" charset="-122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sz="2000" spc="-3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</a:t>
            </a:r>
            <a:r>
              <a:rPr sz="2000" spc="12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、工资总额= 平均工资× 职工人数</a:t>
            </a:r>
            <a:endParaRPr sz="2000" spc="12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7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 rotWithShape="1">
          <a:blip r:embed="rId2"/>
          <a:srcRect/>
          <a:stretch>
            <a:fillRect/>
          </a:stretch>
        </p:blipFill>
        <p:spPr>
          <a:xfrm>
            <a:off x="10367645" y="5203190"/>
            <a:ext cx="1972945" cy="2019935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45819" y="1525270"/>
            <a:ext cx="2730500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15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含义：</a:t>
            </a:r>
            <a:r>
              <a:rPr sz="1800" spc="125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反映餐厅接待能力</a:t>
            </a:r>
            <a:endParaRPr sz="1800" spc="125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object 5"/>
          <p:cNvSpPr/>
          <p:nvPr>
            <p:custDataLst>
              <p:tags r:id="rId3"/>
            </p:custDataLst>
          </p:nvPr>
        </p:nvSpPr>
        <p:spPr>
          <a:xfrm>
            <a:off x="0" y="2542032"/>
            <a:ext cx="12192000" cy="647700"/>
          </a:xfrm>
          <a:custGeom>
            <a:avLst/>
            <a:gdLst/>
            <a:ahLst/>
            <a:cxnLst/>
            <a:rect l="l" t="t" r="r" b="b"/>
            <a:pathLst>
              <a:path w="12192000" h="647700">
                <a:moveTo>
                  <a:pt x="12192000" y="647700"/>
                </a:moveTo>
                <a:lnTo>
                  <a:pt x="0" y="647700"/>
                </a:lnTo>
                <a:lnTo>
                  <a:pt x="0" y="0"/>
                </a:lnTo>
                <a:lnTo>
                  <a:pt x="12192000" y="0"/>
                </a:lnTo>
                <a:lnTo>
                  <a:pt x="12192000" y="6477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 sz="18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object 6"/>
          <p:cNvSpPr txBox="1"/>
          <p:nvPr>
            <p:custDataLst>
              <p:tags r:id="rId4"/>
            </p:custDataLst>
          </p:nvPr>
        </p:nvSpPr>
        <p:spPr>
          <a:xfrm>
            <a:off x="463550" y="2712719"/>
            <a:ext cx="5379720" cy="11569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sz="2000" b="1" spc="105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、职工人数= </a:t>
            </a:r>
            <a:r>
              <a:rPr sz="2000" b="1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sz="2000" b="1" spc="15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期初人数+ 期末人数</a:t>
            </a:r>
            <a:r>
              <a:rPr sz="2000" b="1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r>
              <a:rPr sz="2000" b="1" spc="-204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/ </a:t>
            </a:r>
            <a:r>
              <a:rPr sz="2000" b="1" spc="-5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endParaRPr sz="20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539115">
              <a:lnSpc>
                <a:spcPct val="100000"/>
              </a:lnSpc>
            </a:pPr>
            <a:r>
              <a:rPr sz="1800" b="1" spc="15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含义：</a:t>
            </a:r>
            <a:r>
              <a:rPr sz="1800" spc="125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反映计划期人员数量</a:t>
            </a:r>
            <a:endParaRPr sz="1800" spc="125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object 7"/>
          <p:cNvSpPr/>
          <p:nvPr>
            <p:custDataLst>
              <p:tags r:id="rId5"/>
            </p:custDataLst>
          </p:nvPr>
        </p:nvSpPr>
        <p:spPr>
          <a:xfrm>
            <a:off x="0" y="4607052"/>
            <a:ext cx="12175490" cy="647700"/>
          </a:xfrm>
          <a:custGeom>
            <a:avLst/>
            <a:gdLst/>
            <a:ahLst/>
            <a:cxnLst/>
            <a:rect l="l" t="t" r="r" b="b"/>
            <a:pathLst>
              <a:path w="12175490" h="647700">
                <a:moveTo>
                  <a:pt x="0" y="647700"/>
                </a:moveTo>
                <a:lnTo>
                  <a:pt x="0" y="0"/>
                </a:lnTo>
                <a:lnTo>
                  <a:pt x="12175236" y="0"/>
                </a:lnTo>
                <a:lnTo>
                  <a:pt x="12175236" y="647700"/>
                </a:lnTo>
                <a:lnTo>
                  <a:pt x="0" y="6477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 sz="18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object 8"/>
          <p:cNvSpPr txBox="1"/>
          <p:nvPr>
            <p:custDataLst>
              <p:tags r:id="rId6"/>
            </p:custDataLst>
          </p:nvPr>
        </p:nvSpPr>
        <p:spPr>
          <a:xfrm>
            <a:off x="447040" y="4777104"/>
            <a:ext cx="6628765" cy="11569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sz="2000" b="1" spc="125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、季节指数= 月</a:t>
            </a:r>
            <a:r>
              <a:rPr sz="2000" b="1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sz="2000" b="1" spc="-5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季</a:t>
            </a:r>
            <a:r>
              <a:rPr sz="2000" b="1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r>
              <a:rPr sz="2000" b="1" spc="10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完成数/ 全年完成数× </a:t>
            </a:r>
            <a:r>
              <a:rPr sz="2000" b="1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sz="2000" b="1" spc="-30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sz="2000" b="1" spc="-30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sz="2000" b="1" spc="-175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%</a:t>
            </a:r>
            <a:endParaRPr sz="20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539115">
              <a:lnSpc>
                <a:spcPct val="100000"/>
              </a:lnSpc>
            </a:pPr>
            <a:r>
              <a:rPr sz="1800" b="1" spc="15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含义：</a:t>
            </a:r>
            <a:r>
              <a:rPr sz="1800" spc="125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反映季节经营程度</a:t>
            </a:r>
            <a:endParaRPr sz="1800" spc="125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>
            <a:spLocks noGrp="1"/>
          </p:cNvSpPr>
          <p:nvPr/>
        </p:nvSpPr>
        <p:spPr>
          <a:xfrm>
            <a:off x="414019" y="791844"/>
            <a:ext cx="5257800" cy="320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微软雅黑" panose="020B0503020204020204" charset="-122"/>
                <a:ea typeface="+mj-ea"/>
                <a:cs typeface="微软雅黑" panose="020B0503020204020204" charset="-122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sz="2000" spc="105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、餐厅定员= 座位数× 餐次× 计划期天数</a:t>
            </a:r>
            <a:endParaRPr sz="2000" spc="105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7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 rotWithShape="1">
          <a:blip r:embed="rId2"/>
          <a:srcRect/>
          <a:stretch>
            <a:fillRect/>
          </a:stretch>
        </p:blipFill>
        <p:spPr>
          <a:xfrm>
            <a:off x="10367645" y="5203190"/>
            <a:ext cx="1972945" cy="2019935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45819" y="1525270"/>
            <a:ext cx="3225800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15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含义：</a:t>
            </a:r>
            <a:r>
              <a:rPr sz="1800" spc="13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反映日均座位周转次数</a:t>
            </a:r>
            <a:endParaRPr sz="1800" spc="13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object 5"/>
          <p:cNvSpPr/>
          <p:nvPr>
            <p:custDataLst>
              <p:tags r:id="rId3"/>
            </p:custDataLst>
          </p:nvPr>
        </p:nvSpPr>
        <p:spPr>
          <a:xfrm>
            <a:off x="0" y="2542032"/>
            <a:ext cx="12192000" cy="647700"/>
          </a:xfrm>
          <a:custGeom>
            <a:avLst/>
            <a:gdLst/>
            <a:ahLst/>
            <a:cxnLst/>
            <a:rect l="l" t="t" r="r" b="b"/>
            <a:pathLst>
              <a:path w="12192000" h="647700">
                <a:moveTo>
                  <a:pt x="12192000" y="647700"/>
                </a:moveTo>
                <a:lnTo>
                  <a:pt x="0" y="647700"/>
                </a:lnTo>
                <a:lnTo>
                  <a:pt x="0" y="0"/>
                </a:lnTo>
                <a:lnTo>
                  <a:pt x="12192000" y="0"/>
                </a:lnTo>
                <a:lnTo>
                  <a:pt x="12192000" y="6477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 sz="18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object 6"/>
          <p:cNvSpPr txBox="1"/>
          <p:nvPr>
            <p:custDataLst>
              <p:tags r:id="rId4"/>
            </p:custDataLst>
          </p:nvPr>
        </p:nvSpPr>
        <p:spPr>
          <a:xfrm>
            <a:off x="463550" y="2712719"/>
            <a:ext cx="7212965" cy="848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</a:t>
            </a:r>
            <a:r>
              <a:rPr sz="2000" b="1" spc="135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、餐厅上座率= 计划期接待人次/ 同期餐厅定员× </a:t>
            </a:r>
            <a:r>
              <a:rPr sz="2000" b="1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sz="2000" b="1" spc="-300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sz="2000" b="1" spc="-300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sz="2000" b="1" spc="-175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%</a:t>
            </a:r>
            <a:endParaRPr sz="200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539115">
              <a:lnSpc>
                <a:spcPct val="100000"/>
              </a:lnSpc>
            </a:pPr>
            <a:r>
              <a:rPr sz="1800" b="1" spc="150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含义：</a:t>
            </a:r>
            <a:r>
              <a:rPr sz="1800" spc="130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反映接待能力每餐利用程度</a:t>
            </a:r>
            <a:endParaRPr sz="1800" spc="130" dirty="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object 7"/>
          <p:cNvSpPr/>
          <p:nvPr>
            <p:custDataLst>
              <p:tags r:id="rId5"/>
            </p:custDataLst>
          </p:nvPr>
        </p:nvSpPr>
        <p:spPr>
          <a:xfrm>
            <a:off x="0" y="4607052"/>
            <a:ext cx="12175490" cy="647700"/>
          </a:xfrm>
          <a:custGeom>
            <a:avLst/>
            <a:gdLst/>
            <a:ahLst/>
            <a:cxnLst/>
            <a:rect l="l" t="t" r="r" b="b"/>
            <a:pathLst>
              <a:path w="12175490" h="647700">
                <a:moveTo>
                  <a:pt x="0" y="647700"/>
                </a:moveTo>
                <a:lnTo>
                  <a:pt x="0" y="0"/>
                </a:lnTo>
                <a:lnTo>
                  <a:pt x="12175236" y="0"/>
                </a:lnTo>
                <a:lnTo>
                  <a:pt x="12175236" y="647700"/>
                </a:lnTo>
                <a:lnTo>
                  <a:pt x="0" y="6477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 sz="18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object 8"/>
          <p:cNvSpPr txBox="1"/>
          <p:nvPr>
            <p:custDataLst>
              <p:tags r:id="rId6"/>
            </p:custDataLst>
          </p:nvPr>
        </p:nvSpPr>
        <p:spPr>
          <a:xfrm>
            <a:off x="447040" y="4777104"/>
            <a:ext cx="5537835" cy="848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</a:t>
            </a:r>
            <a:r>
              <a:rPr sz="2000" b="1" spc="145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、食品人均消费= 食品销售收入/ 接待人次</a:t>
            </a:r>
            <a:endParaRPr sz="200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539115">
              <a:lnSpc>
                <a:spcPct val="100000"/>
              </a:lnSpc>
            </a:pPr>
            <a:r>
              <a:rPr sz="1800" b="1" spc="150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含义：</a:t>
            </a:r>
            <a:r>
              <a:rPr sz="1800" spc="130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反映客人食品消费水平</a:t>
            </a:r>
            <a:endParaRPr sz="1800" spc="130" dirty="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>
            <a:spLocks noGrp="1"/>
          </p:cNvSpPr>
          <p:nvPr/>
        </p:nvSpPr>
        <p:spPr>
          <a:xfrm>
            <a:off x="414019" y="791844"/>
            <a:ext cx="6450330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微软雅黑" panose="020B0503020204020204" charset="-122"/>
                <a:ea typeface="+mj-ea"/>
                <a:cs typeface="微软雅黑" panose="020B0503020204020204" charset="-122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12775" algn="l"/>
              </a:tabLst>
            </a:pPr>
            <a:r>
              <a:rPr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sz="2000" spc="-3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spc="-5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</a:t>
            </a:r>
            <a:r>
              <a:rPr sz="2000" spc="295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座位利用率</a:t>
            </a:r>
            <a:r>
              <a:rPr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</a:t>
            </a:r>
            <a:r>
              <a:rPr sz="2000" spc="-305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spc="295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日就餐人次</a:t>
            </a:r>
            <a:r>
              <a:rPr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</a:t>
            </a:r>
            <a:r>
              <a:rPr sz="2000" spc="-3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spc="295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餐厅座位数</a:t>
            </a:r>
            <a:r>
              <a:rPr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×</a:t>
            </a:r>
            <a:r>
              <a:rPr sz="2000" spc="-305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sz="2000" spc="-3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sz="2000" spc="-3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sz="2000" spc="-3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spc="-5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%</a:t>
            </a:r>
            <a:endParaRPr sz="2000" spc="-5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7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 rotWithShape="1">
          <a:blip r:embed="rId2"/>
          <a:srcRect/>
          <a:stretch>
            <a:fillRect/>
          </a:stretch>
        </p:blipFill>
        <p:spPr>
          <a:xfrm>
            <a:off x="10367645" y="5203190"/>
            <a:ext cx="1972945" cy="2019935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45819" y="1525270"/>
            <a:ext cx="2730500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15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含义：</a:t>
            </a:r>
            <a:r>
              <a:rPr sz="1800" spc="125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反映饮料经营程度</a:t>
            </a:r>
            <a:endParaRPr sz="1800" spc="125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object 5"/>
          <p:cNvSpPr/>
          <p:nvPr>
            <p:custDataLst>
              <p:tags r:id="rId3"/>
            </p:custDataLst>
          </p:nvPr>
        </p:nvSpPr>
        <p:spPr>
          <a:xfrm>
            <a:off x="0" y="2542032"/>
            <a:ext cx="12192000" cy="647700"/>
          </a:xfrm>
          <a:custGeom>
            <a:avLst/>
            <a:gdLst/>
            <a:ahLst/>
            <a:cxnLst/>
            <a:rect l="l" t="t" r="r" b="b"/>
            <a:pathLst>
              <a:path w="12192000" h="647700">
                <a:moveTo>
                  <a:pt x="12192000" y="647700"/>
                </a:moveTo>
                <a:lnTo>
                  <a:pt x="0" y="647700"/>
                </a:lnTo>
                <a:lnTo>
                  <a:pt x="0" y="0"/>
                </a:lnTo>
                <a:lnTo>
                  <a:pt x="12192000" y="0"/>
                </a:lnTo>
                <a:lnTo>
                  <a:pt x="12192000" y="6477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 sz="18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object 6"/>
          <p:cNvSpPr txBox="1"/>
          <p:nvPr>
            <p:custDataLst>
              <p:tags r:id="rId4"/>
            </p:custDataLst>
          </p:nvPr>
        </p:nvSpPr>
        <p:spPr>
          <a:xfrm>
            <a:off x="463550" y="2712719"/>
            <a:ext cx="6134100" cy="848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</a:t>
            </a:r>
            <a:r>
              <a:rPr sz="2000" b="1" spc="114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、饮料计划收入= 食物收入× 饮料比率+ 服务费</a:t>
            </a:r>
            <a:endParaRPr sz="200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539115">
              <a:lnSpc>
                <a:spcPct val="100000"/>
              </a:lnSpc>
            </a:pPr>
            <a:r>
              <a:rPr sz="1800" b="1" spc="150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含义：</a:t>
            </a:r>
            <a:r>
              <a:rPr sz="1800" spc="125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反映饮料营业水平</a:t>
            </a:r>
            <a:endParaRPr sz="1800" spc="125" dirty="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object 7"/>
          <p:cNvSpPr/>
          <p:nvPr>
            <p:custDataLst>
              <p:tags r:id="rId5"/>
            </p:custDataLst>
          </p:nvPr>
        </p:nvSpPr>
        <p:spPr>
          <a:xfrm>
            <a:off x="0" y="4607052"/>
            <a:ext cx="12175490" cy="647700"/>
          </a:xfrm>
          <a:custGeom>
            <a:avLst/>
            <a:gdLst/>
            <a:ahLst/>
            <a:cxnLst/>
            <a:rect l="l" t="t" r="r" b="b"/>
            <a:pathLst>
              <a:path w="12175490" h="647700">
                <a:moveTo>
                  <a:pt x="0" y="647700"/>
                </a:moveTo>
                <a:lnTo>
                  <a:pt x="0" y="0"/>
                </a:lnTo>
                <a:lnTo>
                  <a:pt x="12175236" y="0"/>
                </a:lnTo>
                <a:lnTo>
                  <a:pt x="12175236" y="647700"/>
                </a:lnTo>
                <a:lnTo>
                  <a:pt x="0" y="6477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 sz="18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object 8"/>
          <p:cNvSpPr txBox="1"/>
          <p:nvPr>
            <p:custDataLst>
              <p:tags r:id="rId6"/>
            </p:custDataLst>
          </p:nvPr>
        </p:nvSpPr>
        <p:spPr>
          <a:xfrm>
            <a:off x="447040" y="4777104"/>
            <a:ext cx="8117840" cy="848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</a:t>
            </a:r>
            <a:r>
              <a:rPr sz="2000" b="1" spc="125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、餐饮计划收入= 接待人次× 食物人均消费+ 饮料收入+ 服务费</a:t>
            </a:r>
            <a:endParaRPr sz="200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539115">
              <a:lnSpc>
                <a:spcPct val="100000"/>
              </a:lnSpc>
            </a:pPr>
            <a:r>
              <a:rPr sz="1800" b="1" spc="150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含义：</a:t>
            </a:r>
            <a:r>
              <a:rPr sz="1800" spc="125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反映餐厅营业水平</a:t>
            </a:r>
            <a:endParaRPr sz="1800" spc="125" dirty="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>
            <a:spLocks noGrp="1"/>
          </p:cNvSpPr>
          <p:nvPr/>
        </p:nvSpPr>
        <p:spPr>
          <a:xfrm>
            <a:off x="414019" y="702945"/>
            <a:ext cx="9550361" cy="408940"/>
          </a:xfrm>
          <a:prstGeom prst="rect">
            <a:avLst/>
          </a:prstGeom>
        </p:spPr>
        <p:txBody>
          <a:bodyPr vert="horz" wrap="square" lIns="0" tIns="102234" rIns="0" bIns="0" rtlCol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微软雅黑" panose="020B0503020204020204" charset="-122"/>
                <a:ea typeface="+mj-ea"/>
                <a:cs typeface="微软雅黑" panose="020B0503020204020204" charset="-122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7</a:t>
            </a:r>
            <a:r>
              <a:rPr sz="2000" spc="114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、饮料比率= 饮料销售额/ 食品销售额× </a:t>
            </a:r>
            <a:r>
              <a:rPr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sz="2000" spc="-3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sz="2000" spc="-3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sz="2000" spc="-175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%</a:t>
            </a:r>
            <a:endParaRPr sz="2000" spc="-175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7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 rotWithShape="1">
          <a:blip r:embed="rId2"/>
          <a:srcRect/>
          <a:stretch>
            <a:fillRect/>
          </a:stretch>
        </p:blipFill>
        <p:spPr>
          <a:xfrm>
            <a:off x="10367645" y="5203190"/>
            <a:ext cx="1972945" cy="2019935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45819" y="1525270"/>
            <a:ext cx="2978150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15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含义：</a:t>
            </a:r>
            <a:r>
              <a:rPr sz="1800" spc="125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反映每日营业量大小</a:t>
            </a:r>
            <a:endParaRPr sz="1800" spc="125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object 5"/>
          <p:cNvSpPr/>
          <p:nvPr>
            <p:custDataLst>
              <p:tags r:id="rId3"/>
            </p:custDataLst>
          </p:nvPr>
        </p:nvSpPr>
        <p:spPr>
          <a:xfrm>
            <a:off x="0" y="2542032"/>
            <a:ext cx="12192000" cy="647700"/>
          </a:xfrm>
          <a:custGeom>
            <a:avLst/>
            <a:gdLst/>
            <a:ahLst/>
            <a:cxnLst/>
            <a:rect l="l" t="t" r="r" b="b"/>
            <a:pathLst>
              <a:path w="12192000" h="647700">
                <a:moveTo>
                  <a:pt x="12192000" y="647700"/>
                </a:moveTo>
                <a:lnTo>
                  <a:pt x="0" y="647700"/>
                </a:lnTo>
                <a:lnTo>
                  <a:pt x="0" y="0"/>
                </a:lnTo>
                <a:lnTo>
                  <a:pt x="12192000" y="0"/>
                </a:lnTo>
                <a:lnTo>
                  <a:pt x="12192000" y="6477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 sz="18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object 6"/>
          <p:cNvSpPr txBox="1"/>
          <p:nvPr>
            <p:custDataLst>
              <p:tags r:id="rId4"/>
            </p:custDataLst>
          </p:nvPr>
        </p:nvSpPr>
        <p:spPr>
          <a:xfrm>
            <a:off x="463550" y="2712719"/>
            <a:ext cx="8300720" cy="848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sz="2000" b="1" spc="-300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sz="2000" b="1" spc="155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、座位日均销售额= 计划期销售收入/ </a:t>
            </a:r>
            <a:r>
              <a:rPr sz="2000" b="1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sz="2000" b="1" spc="150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餐厅座位数× 营业天</a:t>
            </a:r>
            <a:r>
              <a:rPr sz="2000" b="1" spc="-50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200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539115">
              <a:lnSpc>
                <a:spcPct val="100000"/>
              </a:lnSpc>
            </a:pPr>
            <a:r>
              <a:rPr sz="1800" b="1" spc="150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含义：</a:t>
            </a:r>
            <a:r>
              <a:rPr sz="1800" spc="130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反映餐厅座位日营业水平</a:t>
            </a:r>
            <a:endParaRPr sz="1800" spc="130" dirty="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object 7"/>
          <p:cNvSpPr/>
          <p:nvPr>
            <p:custDataLst>
              <p:tags r:id="rId5"/>
            </p:custDataLst>
          </p:nvPr>
        </p:nvSpPr>
        <p:spPr>
          <a:xfrm>
            <a:off x="0" y="4607052"/>
            <a:ext cx="12175490" cy="647700"/>
          </a:xfrm>
          <a:custGeom>
            <a:avLst/>
            <a:gdLst/>
            <a:ahLst/>
            <a:cxnLst/>
            <a:rect l="l" t="t" r="r" b="b"/>
            <a:pathLst>
              <a:path w="12175490" h="647700">
                <a:moveTo>
                  <a:pt x="0" y="647700"/>
                </a:moveTo>
                <a:lnTo>
                  <a:pt x="0" y="0"/>
                </a:lnTo>
                <a:lnTo>
                  <a:pt x="12175236" y="0"/>
                </a:lnTo>
                <a:lnTo>
                  <a:pt x="12175236" y="647700"/>
                </a:lnTo>
                <a:lnTo>
                  <a:pt x="0" y="6477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 sz="18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object 8"/>
          <p:cNvSpPr txBox="1"/>
          <p:nvPr>
            <p:custDataLst>
              <p:tags r:id="rId6"/>
            </p:custDataLst>
          </p:nvPr>
        </p:nvSpPr>
        <p:spPr>
          <a:xfrm>
            <a:off x="447040" y="4777104"/>
            <a:ext cx="5513705" cy="848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sz="2000" b="1" spc="-300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sz="2000" b="1" spc="140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、月度分解指标= 全年计划数× 季节指数</a:t>
            </a:r>
            <a:endParaRPr sz="200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539115">
              <a:lnSpc>
                <a:spcPct val="100000"/>
              </a:lnSpc>
            </a:pPr>
            <a:r>
              <a:rPr sz="1800" b="1" spc="150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含义：</a:t>
            </a:r>
            <a:r>
              <a:rPr sz="1800" spc="125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反映月度计划水平</a:t>
            </a:r>
            <a:endParaRPr sz="1800" spc="125" dirty="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>
            <a:spLocks noGrp="1"/>
          </p:cNvSpPr>
          <p:nvPr/>
        </p:nvSpPr>
        <p:spPr>
          <a:xfrm>
            <a:off x="414019" y="791844"/>
            <a:ext cx="5732780" cy="320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微软雅黑" panose="020B0503020204020204" charset="-122"/>
                <a:ea typeface="+mj-ea"/>
                <a:cs typeface="微软雅黑" panose="020B0503020204020204" charset="-122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sz="2000" spc="-3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sz="2000" spc="14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、日均营业额= 计划期销售收入/ 营业天数</a:t>
            </a:r>
            <a:endParaRPr sz="2000" spc="14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7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 rotWithShape="1">
          <a:blip r:embed="rId2"/>
          <a:srcRect/>
          <a:stretch>
            <a:fillRect/>
          </a:stretch>
        </p:blipFill>
        <p:spPr>
          <a:xfrm>
            <a:off x="10367645" y="5203190"/>
            <a:ext cx="1972945" cy="2019935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45819" y="1525270"/>
            <a:ext cx="2235200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15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含义：</a:t>
            </a:r>
            <a:r>
              <a:rPr sz="1800" spc="114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反映价格水平</a:t>
            </a:r>
            <a:endParaRPr sz="1800" spc="114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object 5"/>
          <p:cNvSpPr/>
          <p:nvPr>
            <p:custDataLst>
              <p:tags r:id="rId3"/>
            </p:custDataLst>
          </p:nvPr>
        </p:nvSpPr>
        <p:spPr>
          <a:xfrm>
            <a:off x="0" y="2542032"/>
            <a:ext cx="12192000" cy="647700"/>
          </a:xfrm>
          <a:custGeom>
            <a:avLst/>
            <a:gdLst/>
            <a:ahLst/>
            <a:cxnLst/>
            <a:rect l="l" t="t" r="r" b="b"/>
            <a:pathLst>
              <a:path w="12192000" h="647700">
                <a:moveTo>
                  <a:pt x="12192000" y="647700"/>
                </a:moveTo>
                <a:lnTo>
                  <a:pt x="0" y="647700"/>
                </a:lnTo>
                <a:lnTo>
                  <a:pt x="0" y="0"/>
                </a:lnTo>
                <a:lnTo>
                  <a:pt x="12192000" y="0"/>
                </a:lnTo>
                <a:lnTo>
                  <a:pt x="12192000" y="6477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 sz="18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object 6"/>
          <p:cNvSpPr txBox="1"/>
          <p:nvPr>
            <p:custDataLst>
              <p:tags r:id="rId4"/>
            </p:custDataLst>
          </p:nvPr>
        </p:nvSpPr>
        <p:spPr>
          <a:xfrm>
            <a:off x="463550" y="2712719"/>
            <a:ext cx="6531609" cy="11569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sz="2000" b="1" spc="-30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sz="2000" b="1" spc="12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、餐饮成本率= 原材料成本额/ 营业收入× </a:t>
            </a:r>
            <a:r>
              <a:rPr sz="2000" b="1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sz="2000" b="1" spc="-30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sz="2000" b="1" spc="-30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sz="2000" b="1" spc="-175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%</a:t>
            </a:r>
            <a:endParaRPr sz="20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539115">
              <a:lnSpc>
                <a:spcPct val="100000"/>
              </a:lnSpc>
            </a:pPr>
            <a:r>
              <a:rPr sz="1800" b="1" spc="15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含义：</a:t>
            </a:r>
            <a:r>
              <a:rPr sz="1800" spc="125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反映餐饮成本水平</a:t>
            </a:r>
            <a:endParaRPr sz="1800" spc="125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object 7"/>
          <p:cNvSpPr/>
          <p:nvPr>
            <p:custDataLst>
              <p:tags r:id="rId5"/>
            </p:custDataLst>
          </p:nvPr>
        </p:nvSpPr>
        <p:spPr>
          <a:xfrm>
            <a:off x="0" y="4607052"/>
            <a:ext cx="12175490" cy="647700"/>
          </a:xfrm>
          <a:custGeom>
            <a:avLst/>
            <a:gdLst/>
            <a:ahLst/>
            <a:cxnLst/>
            <a:rect l="l" t="t" r="r" b="b"/>
            <a:pathLst>
              <a:path w="12175490" h="647700">
                <a:moveTo>
                  <a:pt x="0" y="647700"/>
                </a:moveTo>
                <a:lnTo>
                  <a:pt x="0" y="0"/>
                </a:lnTo>
                <a:lnTo>
                  <a:pt x="12175236" y="0"/>
                </a:lnTo>
                <a:lnTo>
                  <a:pt x="12175236" y="647700"/>
                </a:lnTo>
                <a:lnTo>
                  <a:pt x="0" y="6477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 sz="18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object 8"/>
          <p:cNvSpPr txBox="1"/>
          <p:nvPr>
            <p:custDataLst>
              <p:tags r:id="rId6"/>
            </p:custDataLst>
          </p:nvPr>
        </p:nvSpPr>
        <p:spPr>
          <a:xfrm>
            <a:off x="447040" y="4777104"/>
            <a:ext cx="7407909" cy="11569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sz="2000" b="1" spc="-30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</a:t>
            </a:r>
            <a:r>
              <a:rPr sz="2000" b="1" spc="14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、喜爱程度= 某种菜肴销售份数/ 就餐客人人次× </a:t>
            </a:r>
            <a:r>
              <a:rPr sz="2000" b="1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sz="2000" b="1" spc="-30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sz="2000" b="1" spc="-30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sz="2000" b="1" spc="-175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%</a:t>
            </a:r>
            <a:endParaRPr sz="20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539115">
              <a:lnSpc>
                <a:spcPct val="100000"/>
              </a:lnSpc>
            </a:pPr>
            <a:r>
              <a:rPr sz="1800" b="1" spc="15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含义：</a:t>
            </a:r>
            <a:r>
              <a:rPr sz="1800" spc="13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反映不同菜点销售程度</a:t>
            </a:r>
            <a:endParaRPr sz="1800" spc="130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>
            <a:spLocks noGrp="1"/>
          </p:cNvSpPr>
          <p:nvPr/>
        </p:nvSpPr>
        <p:spPr>
          <a:xfrm>
            <a:off x="414019" y="702945"/>
            <a:ext cx="9550361" cy="408940"/>
          </a:xfrm>
          <a:prstGeom prst="rect">
            <a:avLst/>
          </a:prstGeom>
        </p:spPr>
        <p:txBody>
          <a:bodyPr vert="horz" wrap="square" lIns="0" tIns="102234" rIns="0" bIns="0" rtlCol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微软雅黑" panose="020B0503020204020204" charset="-122"/>
                <a:ea typeface="+mj-ea"/>
                <a:cs typeface="微软雅黑" panose="020B0503020204020204" charset="-122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sz="2000" spc="-3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sz="2000" spc="7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、餐饮毛利率= ( 营业收入－ 原材料成本) / 营业收入× </a:t>
            </a:r>
            <a:r>
              <a:rPr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sz="2000" spc="-3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sz="2000" spc="-3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sz="2000" spc="-175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%</a:t>
            </a:r>
            <a:endParaRPr sz="2000" spc="-175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7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 rotWithShape="1">
          <a:blip r:embed="rId2"/>
          <a:srcRect/>
          <a:stretch>
            <a:fillRect/>
          </a:stretch>
        </p:blipFill>
        <p:spPr>
          <a:xfrm>
            <a:off x="10367645" y="5203190"/>
            <a:ext cx="1972945" cy="2019935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45819" y="1525270"/>
            <a:ext cx="2730500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15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含义：</a:t>
            </a:r>
            <a:r>
              <a:rPr sz="1800" spc="125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反映餐厅经营程度</a:t>
            </a:r>
            <a:endParaRPr sz="1800" spc="125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object 5"/>
          <p:cNvSpPr/>
          <p:nvPr>
            <p:custDataLst>
              <p:tags r:id="rId3"/>
            </p:custDataLst>
          </p:nvPr>
        </p:nvSpPr>
        <p:spPr>
          <a:xfrm>
            <a:off x="0" y="2542032"/>
            <a:ext cx="12192000" cy="647700"/>
          </a:xfrm>
          <a:custGeom>
            <a:avLst/>
            <a:gdLst/>
            <a:ahLst/>
            <a:cxnLst/>
            <a:rect l="l" t="t" r="r" b="b"/>
            <a:pathLst>
              <a:path w="12192000" h="647700">
                <a:moveTo>
                  <a:pt x="12192000" y="647700"/>
                </a:moveTo>
                <a:lnTo>
                  <a:pt x="0" y="647700"/>
                </a:lnTo>
                <a:lnTo>
                  <a:pt x="0" y="0"/>
                </a:lnTo>
                <a:lnTo>
                  <a:pt x="12192000" y="0"/>
                </a:lnTo>
                <a:lnTo>
                  <a:pt x="12192000" y="6477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 sz="18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object 6"/>
          <p:cNvSpPr txBox="1"/>
          <p:nvPr>
            <p:custDataLst>
              <p:tags r:id="rId4"/>
            </p:custDataLst>
          </p:nvPr>
        </p:nvSpPr>
        <p:spPr>
          <a:xfrm>
            <a:off x="463550" y="2712719"/>
            <a:ext cx="6239510" cy="11569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sz="2000" b="1" spc="-30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7</a:t>
            </a:r>
            <a:r>
              <a:rPr sz="2000" b="1" spc="114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、销售利润率= 销售利润额/ 销售收入× </a:t>
            </a:r>
            <a:r>
              <a:rPr sz="2000" b="1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sz="2000" b="1" spc="-30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sz="2000" b="1" spc="-30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sz="2000" b="1" spc="-175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%</a:t>
            </a:r>
            <a:endParaRPr sz="20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539115">
              <a:lnSpc>
                <a:spcPct val="100000"/>
              </a:lnSpc>
            </a:pPr>
            <a:r>
              <a:rPr sz="1800" b="1" spc="15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含义：</a:t>
            </a:r>
            <a:r>
              <a:rPr sz="1800" spc="13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反映餐饮销售利润水平</a:t>
            </a:r>
            <a:endParaRPr sz="1800" spc="130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object 7"/>
          <p:cNvSpPr/>
          <p:nvPr>
            <p:custDataLst>
              <p:tags r:id="rId5"/>
            </p:custDataLst>
          </p:nvPr>
        </p:nvSpPr>
        <p:spPr>
          <a:xfrm>
            <a:off x="0" y="4607052"/>
            <a:ext cx="12175490" cy="647700"/>
          </a:xfrm>
          <a:custGeom>
            <a:avLst/>
            <a:gdLst/>
            <a:ahLst/>
            <a:cxnLst/>
            <a:rect l="l" t="t" r="r" b="b"/>
            <a:pathLst>
              <a:path w="12175490" h="647700">
                <a:moveTo>
                  <a:pt x="0" y="647700"/>
                </a:moveTo>
                <a:lnTo>
                  <a:pt x="0" y="0"/>
                </a:lnTo>
                <a:lnTo>
                  <a:pt x="12175236" y="0"/>
                </a:lnTo>
                <a:lnTo>
                  <a:pt x="12175236" y="647700"/>
                </a:lnTo>
                <a:lnTo>
                  <a:pt x="0" y="6477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 sz="18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object 8"/>
          <p:cNvSpPr txBox="1"/>
          <p:nvPr>
            <p:custDataLst>
              <p:tags r:id="rId6"/>
            </p:custDataLst>
          </p:nvPr>
        </p:nvSpPr>
        <p:spPr>
          <a:xfrm>
            <a:off x="447040" y="4777104"/>
            <a:ext cx="4327525" cy="11569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sz="2000" b="1" spc="-30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</a:t>
            </a:r>
            <a:r>
              <a:rPr sz="2000" b="1" spc="114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、餐饮流通费用= ∑ 各项费用额</a:t>
            </a:r>
            <a:endParaRPr sz="20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R="536575" algn="ctr">
              <a:lnSpc>
                <a:spcPct val="100000"/>
              </a:lnSpc>
            </a:pPr>
            <a:r>
              <a:rPr sz="1800" b="1" spc="15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含义：</a:t>
            </a:r>
            <a:r>
              <a:rPr sz="1800" spc="125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反映餐饮费用大小</a:t>
            </a:r>
            <a:endParaRPr sz="1800" spc="125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>
            <a:spLocks noGrp="1"/>
          </p:cNvSpPr>
          <p:nvPr/>
        </p:nvSpPr>
        <p:spPr>
          <a:xfrm>
            <a:off x="414019" y="702945"/>
            <a:ext cx="9550361" cy="408940"/>
          </a:xfrm>
          <a:prstGeom prst="rect">
            <a:avLst/>
          </a:prstGeom>
        </p:spPr>
        <p:txBody>
          <a:bodyPr vert="horz" wrap="square" lIns="0" tIns="102234" rIns="0" bIns="0" rtlCol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微软雅黑" panose="020B0503020204020204" charset="-122"/>
                <a:ea typeface="+mj-ea"/>
                <a:cs typeface="微软雅黑" panose="020B0503020204020204" charset="-122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sz="2000" spc="-3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</a:t>
            </a:r>
            <a:r>
              <a:rPr sz="2000" spc="145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、餐厅销售份额= 某餐厅销售额/ 各餐厅销售总额× </a:t>
            </a:r>
            <a:r>
              <a:rPr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sz="2000" spc="-3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sz="2000" spc="-3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sz="2000" spc="-175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%</a:t>
            </a:r>
            <a:endParaRPr sz="2000" spc="-175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7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 rotWithShape="1">
          <a:blip r:embed="rId2"/>
          <a:srcRect/>
          <a:stretch>
            <a:fillRect/>
          </a:stretch>
        </p:blipFill>
        <p:spPr>
          <a:xfrm>
            <a:off x="10367645" y="5203190"/>
            <a:ext cx="1972945" cy="2019935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45819" y="1525270"/>
            <a:ext cx="3225800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15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含义：</a:t>
            </a:r>
            <a:r>
              <a:rPr sz="1800" spc="13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反映餐饮流通费用水平</a:t>
            </a:r>
            <a:endParaRPr sz="1800" spc="13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object 5"/>
          <p:cNvSpPr/>
          <p:nvPr>
            <p:custDataLst>
              <p:tags r:id="rId3"/>
            </p:custDataLst>
          </p:nvPr>
        </p:nvSpPr>
        <p:spPr>
          <a:xfrm>
            <a:off x="0" y="2542032"/>
            <a:ext cx="12192000" cy="647700"/>
          </a:xfrm>
          <a:custGeom>
            <a:avLst/>
            <a:gdLst/>
            <a:ahLst/>
            <a:cxnLst/>
            <a:rect l="l" t="t" r="r" b="b"/>
            <a:pathLst>
              <a:path w="12192000" h="647700">
                <a:moveTo>
                  <a:pt x="12192000" y="647700"/>
                </a:moveTo>
                <a:lnTo>
                  <a:pt x="0" y="647700"/>
                </a:lnTo>
                <a:lnTo>
                  <a:pt x="0" y="0"/>
                </a:lnTo>
                <a:lnTo>
                  <a:pt x="12192000" y="0"/>
                </a:lnTo>
                <a:lnTo>
                  <a:pt x="12192000" y="6477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 sz="18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object 6"/>
          <p:cNvSpPr txBox="1"/>
          <p:nvPr>
            <p:custDataLst>
              <p:tags r:id="rId4"/>
            </p:custDataLst>
          </p:nvPr>
        </p:nvSpPr>
        <p:spPr>
          <a:xfrm>
            <a:off x="463550" y="2712719"/>
            <a:ext cx="8144509" cy="848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sz="2000" b="1" spc="-300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sz="2000" b="1" spc="90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、餐饮利润额= 营业收入－ 成本－ 费用－ 营业税金</a:t>
            </a:r>
            <a:endParaRPr sz="200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539115">
              <a:lnSpc>
                <a:spcPct val="100000"/>
              </a:lnSpc>
            </a:pPr>
            <a:r>
              <a:rPr sz="1800" b="1" spc="150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含义：</a:t>
            </a:r>
            <a:r>
              <a:rPr sz="1800" spc="150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反映营业利润大小</a:t>
            </a:r>
            <a:r>
              <a:rPr sz="1800" spc="145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=营业收入×(1－成本率－费用率－营业税率</a:t>
            </a:r>
            <a:r>
              <a:rPr sz="1800" spc="-50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endParaRPr sz="1800" spc="-50" dirty="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object 7"/>
          <p:cNvSpPr/>
          <p:nvPr>
            <p:custDataLst>
              <p:tags r:id="rId5"/>
            </p:custDataLst>
          </p:nvPr>
        </p:nvSpPr>
        <p:spPr>
          <a:xfrm>
            <a:off x="0" y="4607052"/>
            <a:ext cx="12175490" cy="647700"/>
          </a:xfrm>
          <a:custGeom>
            <a:avLst/>
            <a:gdLst/>
            <a:ahLst/>
            <a:cxnLst/>
            <a:rect l="l" t="t" r="r" b="b"/>
            <a:pathLst>
              <a:path w="12175490" h="647700">
                <a:moveTo>
                  <a:pt x="0" y="647700"/>
                </a:moveTo>
                <a:lnTo>
                  <a:pt x="0" y="0"/>
                </a:lnTo>
                <a:lnTo>
                  <a:pt x="12175236" y="0"/>
                </a:lnTo>
                <a:lnTo>
                  <a:pt x="12175236" y="647700"/>
                </a:lnTo>
                <a:lnTo>
                  <a:pt x="0" y="6477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 sz="18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object 8"/>
          <p:cNvSpPr txBox="1"/>
          <p:nvPr>
            <p:custDataLst>
              <p:tags r:id="rId6"/>
            </p:custDataLst>
          </p:nvPr>
        </p:nvSpPr>
        <p:spPr>
          <a:xfrm>
            <a:off x="447040" y="4777104"/>
            <a:ext cx="6531609" cy="11569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sz="2000" b="1" spc="-30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sz="2000" b="1" spc="12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、餐饮利润率= 计划期利润额/ 营业收入× </a:t>
            </a:r>
            <a:r>
              <a:rPr sz="2000" b="1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sz="2000" b="1" spc="-30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sz="2000" b="1" spc="-30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sz="2000" b="1" spc="-175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%</a:t>
            </a:r>
            <a:endParaRPr sz="20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539115">
              <a:lnSpc>
                <a:spcPct val="100000"/>
              </a:lnSpc>
            </a:pPr>
            <a:r>
              <a:rPr sz="1800" b="1" spc="15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含义：</a:t>
            </a:r>
            <a:r>
              <a:rPr sz="1800" spc="125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反映餐饮利润水平</a:t>
            </a:r>
            <a:endParaRPr sz="1800" spc="125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>
            <a:spLocks noGrp="1"/>
          </p:cNvSpPr>
          <p:nvPr/>
        </p:nvSpPr>
        <p:spPr>
          <a:xfrm>
            <a:off x="414019" y="702945"/>
            <a:ext cx="9550361" cy="408940"/>
          </a:xfrm>
          <a:prstGeom prst="rect">
            <a:avLst/>
          </a:prstGeom>
        </p:spPr>
        <p:txBody>
          <a:bodyPr vert="horz" wrap="square" lIns="0" tIns="102234" rIns="0" bIns="0" rtlCol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微软雅黑" panose="020B0503020204020204" charset="-122"/>
                <a:ea typeface="+mj-ea"/>
                <a:cs typeface="微软雅黑" panose="020B0503020204020204" charset="-122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sz="2000" spc="-3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</a:t>
            </a:r>
            <a:r>
              <a:rPr sz="2000" spc="135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、餐饮费用率= 计划期流通费用额/ 营业收入× </a:t>
            </a:r>
            <a:r>
              <a:rPr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sz="2000" spc="-3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sz="2000" spc="-3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sz="2000" spc="-175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%</a:t>
            </a:r>
            <a:endParaRPr sz="2000" spc="-175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7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 rotWithShape="1">
          <a:blip r:embed="rId2"/>
          <a:srcRect/>
          <a:stretch>
            <a:fillRect/>
          </a:stretch>
        </p:blipFill>
        <p:spPr>
          <a:xfrm>
            <a:off x="10367645" y="5203190"/>
            <a:ext cx="1972945" cy="2019935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45819" y="1525270"/>
            <a:ext cx="2730500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15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含义：</a:t>
            </a:r>
            <a:r>
              <a:rPr sz="1800" spc="125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反映职工劳动程度</a:t>
            </a:r>
            <a:endParaRPr sz="1800" spc="125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object 5"/>
          <p:cNvSpPr/>
          <p:nvPr>
            <p:custDataLst>
              <p:tags r:id="rId3"/>
            </p:custDataLst>
          </p:nvPr>
        </p:nvSpPr>
        <p:spPr>
          <a:xfrm>
            <a:off x="0" y="2542032"/>
            <a:ext cx="12192000" cy="647700"/>
          </a:xfrm>
          <a:custGeom>
            <a:avLst/>
            <a:gdLst/>
            <a:ahLst/>
            <a:cxnLst/>
            <a:rect l="l" t="t" r="r" b="b"/>
            <a:pathLst>
              <a:path w="12192000" h="647700">
                <a:moveTo>
                  <a:pt x="12192000" y="647700"/>
                </a:moveTo>
                <a:lnTo>
                  <a:pt x="0" y="647700"/>
                </a:lnTo>
                <a:lnTo>
                  <a:pt x="0" y="0"/>
                </a:lnTo>
                <a:lnTo>
                  <a:pt x="12192000" y="0"/>
                </a:lnTo>
                <a:lnTo>
                  <a:pt x="12192000" y="6477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 sz="18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object 6"/>
          <p:cNvSpPr txBox="1"/>
          <p:nvPr>
            <p:custDataLst>
              <p:tags r:id="rId4"/>
            </p:custDataLst>
          </p:nvPr>
        </p:nvSpPr>
        <p:spPr>
          <a:xfrm>
            <a:off x="463550" y="2712719"/>
            <a:ext cx="7175500" cy="848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sz="2000" b="1" spc="-300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sz="2000" b="1" spc="105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、职工劳效= 计划期收入( 创汇、利润) / 职工平均人数</a:t>
            </a:r>
            <a:endParaRPr sz="200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539115">
              <a:lnSpc>
                <a:spcPct val="100000"/>
              </a:lnSpc>
            </a:pPr>
            <a:r>
              <a:rPr sz="1800" b="1" spc="150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含义：</a:t>
            </a:r>
            <a:r>
              <a:rPr sz="1800" spc="125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反映职工贡献大小</a:t>
            </a:r>
            <a:endParaRPr sz="1800" spc="125" dirty="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object 7"/>
          <p:cNvSpPr/>
          <p:nvPr>
            <p:custDataLst>
              <p:tags r:id="rId5"/>
            </p:custDataLst>
          </p:nvPr>
        </p:nvSpPr>
        <p:spPr>
          <a:xfrm>
            <a:off x="0" y="4607052"/>
            <a:ext cx="12175490" cy="647700"/>
          </a:xfrm>
          <a:custGeom>
            <a:avLst/>
            <a:gdLst/>
            <a:ahLst/>
            <a:cxnLst/>
            <a:rect l="l" t="t" r="r" b="b"/>
            <a:pathLst>
              <a:path w="12175490" h="647700">
                <a:moveTo>
                  <a:pt x="0" y="647700"/>
                </a:moveTo>
                <a:lnTo>
                  <a:pt x="0" y="0"/>
                </a:lnTo>
                <a:lnTo>
                  <a:pt x="12175236" y="0"/>
                </a:lnTo>
                <a:lnTo>
                  <a:pt x="12175236" y="647700"/>
                </a:lnTo>
                <a:lnTo>
                  <a:pt x="0" y="6477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 sz="18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object 8"/>
          <p:cNvSpPr txBox="1"/>
          <p:nvPr>
            <p:custDataLst>
              <p:tags r:id="rId6"/>
            </p:custDataLst>
          </p:nvPr>
        </p:nvSpPr>
        <p:spPr>
          <a:xfrm>
            <a:off x="447040" y="4777104"/>
            <a:ext cx="6531609" cy="11569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sz="2000" b="1" spc="-30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sz="2000" b="1" spc="125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、职工出勤率= 出勤工时数/ 定额工时数× </a:t>
            </a:r>
            <a:r>
              <a:rPr sz="2000" b="1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sz="2000" b="1" spc="-30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sz="2000" b="1" spc="-30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sz="2000" b="1" spc="-175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%</a:t>
            </a:r>
            <a:endParaRPr sz="20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539115">
              <a:lnSpc>
                <a:spcPct val="100000"/>
              </a:lnSpc>
            </a:pPr>
            <a:r>
              <a:rPr sz="1800" b="1" spc="15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含义：</a:t>
            </a:r>
            <a:r>
              <a:rPr sz="1800" spc="125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反映工时利用程度</a:t>
            </a:r>
            <a:endParaRPr sz="1800" spc="125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>
            <a:spLocks noGrp="1"/>
          </p:cNvSpPr>
          <p:nvPr/>
        </p:nvSpPr>
        <p:spPr>
          <a:xfrm>
            <a:off x="414019" y="791844"/>
            <a:ext cx="6883400" cy="320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微软雅黑" panose="020B0503020204020204" charset="-122"/>
                <a:ea typeface="+mj-ea"/>
                <a:cs typeface="微软雅黑" panose="020B0503020204020204" charset="-122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sz="2000" spc="-3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sz="2000" spc="95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、职工接客量= 客人就餐人次/ 餐厅( 厨房) 职工人数</a:t>
            </a:r>
            <a:endParaRPr sz="2000" spc="95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7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7"/>
  <p:tag name="KSO_WM_UNIT_LAYERLEVEL" val="1"/>
  <p:tag name="KSO_WM_TAG_VERSION" val="1.0"/>
  <p:tag name="KSO_WM_BEAUTIFY_FLAG" val="#wm#"/>
  <p:tag name="KSO_WM_UNIT_BK_DARK_LIGHT" val="2"/>
  <p:tag name="KSO_WM_UNIT_TYPE" val="y"/>
  <p:tag name="KSO_WM_UNIT_INDEX" val="7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02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18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26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36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37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828"/>
</p:tagLst>
</file>

<file path=ppt/tags/tag1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828"/>
</p:tagLst>
</file>

<file path=ppt/tags/tag1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48.xml><?xml version="1.0" encoding="utf-8"?>
<p:tagLst xmlns:p="http://schemas.openxmlformats.org/presentationml/2006/main">
  <p:tag name="KSO_WM_TEMPLATE_SUBCATEGORY" val="0"/>
  <p:tag name="KSO_WM_TEMPLATE_MASTER_TYPE" val="1"/>
  <p:tag name="KSO_WM_TEMPLATE_COLOR_TYPE" val="1"/>
  <p:tag name="KSO_WM_TEMPLATE_MASTER_THUMB_INDEX" val="18"/>
  <p:tag name="KSO_WM_TAG_VERSION" val="1.0"/>
  <p:tag name="KSO_WM_BEAUTIFY_FLAG" val="#wm#"/>
  <p:tag name="KSO_WM_TEMPLATE_CATEGORY" val="custom"/>
  <p:tag name="KSO_WM_TEMPLATE_INDEX" val="20202828"/>
  <p:tag name="KSO_WM_TEMPLATE_THUMBS_INDEX" val="1、4、6、7、8、9、10、11、12、13、14"/>
</p:tagLst>
</file>

<file path=ppt/tags/tag149.xml><?xml version="1.0" encoding="utf-8"?>
<p:tagLst xmlns:p="http://schemas.openxmlformats.org/presentationml/2006/main">
  <p:tag name="KSO_WM_UNIT_ISCONTENTSTITLE" val="0"/>
  <p:tag name="KSO_WM_UNIT_PRESET_TEXT" val="淡雅清新"/>
  <p:tag name="KSO_WM_UNIT_NOCLEAR" val="0"/>
  <p:tag name="KSO_WM_UNIT_VALUE" val="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828_1*a*1"/>
  <p:tag name="KSO_WM_TEMPLATE_CATEGORY" val="custom"/>
  <p:tag name="KSO_WM_TEMPLATE_INDEX" val="20202828"/>
  <p:tag name="KSO_WM_UNIT_LAYERLEVEL" val="1"/>
  <p:tag name="KSO_WM_TAG_VERSION" val="1.0"/>
  <p:tag name="KSO_WM_BEAUTIFY_FLAG" val="#wm#"/>
  <p:tag name="KSO_WM_UNIT_ISNUMDGMTITLE" val="0"/>
  <p:tag name="KSO_WM_UNIT_TEXT_FILL_FORE_SCHEMECOLOR_INDEX_BRIGHTNESS" val="0.15"/>
  <p:tag name="KSO_WM_UNIT_TEXT_FILL_FORE_SCHEMECOLOR_INDEX" val="13"/>
  <p:tag name="KSO_WM_UNIT_TEXT_FILL_TYPE" val="1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SLIDE_ID" val="custom20202828_1"/>
  <p:tag name="KSO_WM_TEMPLATE_SUBCATEGORY" val="0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EMPLATE_MASTER_THUMB_INDEX" val="12"/>
  <p:tag name="KSO_WM_TAG_VERSION" val="1.0"/>
  <p:tag name="KSO_WM_BEAUTIFY_FLAG" val="#wm#"/>
  <p:tag name="KSO_WM_TEMPLATE_CATEGORY" val="custom"/>
  <p:tag name="KSO_WM_TEMPLATE_INDEX" val="20202828"/>
  <p:tag name="KSO_WM_SLIDE_LAYOUT" val="a_b"/>
  <p:tag name="KSO_WM_SLIDE_LAYOUT_CNT" val="1_1"/>
  <p:tag name="KSO_WM_TEMPLATE_THUMBS_INDEX" val="1、4、6、7、8、9、10、11、12、13、14、15"/>
</p:tagLst>
</file>

<file path=ppt/tags/tag1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  <p:tag name="KSO_WM_UNIT_TYPE" val="i"/>
</p:tagLst>
</file>

<file path=ppt/tags/tag152.xml><?xml version="1.0" encoding="utf-8"?>
<p:tagLst xmlns:p="http://schemas.openxmlformats.org/presentationml/2006/main"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153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54.xml><?xml version="1.0" encoding="utf-8"?>
<p:tagLst xmlns:p="http://schemas.openxmlformats.org/presentationml/2006/main"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155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56.xml><?xml version="1.0" encoding="utf-8"?>
<p:tagLst xmlns:p="http://schemas.openxmlformats.org/presentationml/2006/main">
  <p:tag name="KSO_WM_SLIDE_BK_DARK_LIGHT" val="2"/>
  <p:tag name="KSO_WM_SLIDE_BACKGROUND_TYPE" val="general"/>
</p:tagLst>
</file>

<file path=ppt/tags/tag1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  <p:tag name="KSO_WM_UNIT_TYPE" val="i"/>
</p:tagLst>
</file>

<file path=ppt/tags/tag158.xml><?xml version="1.0" encoding="utf-8"?>
<p:tagLst xmlns:p="http://schemas.openxmlformats.org/presentationml/2006/main"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159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161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62.xml><?xml version="1.0" encoding="utf-8"?>
<p:tagLst xmlns:p="http://schemas.openxmlformats.org/presentationml/2006/main">
  <p:tag name="KSO_WM_SLIDE_BK_DARK_LIGHT" val="2"/>
  <p:tag name="KSO_WM_SLIDE_BACKGROUND_TYPE" val="general"/>
</p:tagLst>
</file>

<file path=ppt/tags/tag1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  <p:tag name="KSO_WM_UNIT_TYPE" val="i"/>
</p:tagLst>
</file>

<file path=ppt/tags/tag164.xml><?xml version="1.0" encoding="utf-8"?>
<p:tagLst xmlns:p="http://schemas.openxmlformats.org/presentationml/2006/main"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165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66.xml><?xml version="1.0" encoding="utf-8"?>
<p:tagLst xmlns:p="http://schemas.openxmlformats.org/presentationml/2006/main"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167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68.xml><?xml version="1.0" encoding="utf-8"?>
<p:tagLst xmlns:p="http://schemas.openxmlformats.org/presentationml/2006/main">
  <p:tag name="KSO_WM_SLIDE_BK_DARK_LIGHT" val="2"/>
  <p:tag name="KSO_WM_SLIDE_BACKGROUND_TYPE" val="general"/>
</p:tagLst>
</file>

<file path=ppt/tags/tag1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  <p:tag name="KSO_WM_UNIT_TYPE" val="i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171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72.xml><?xml version="1.0" encoding="utf-8"?>
<p:tagLst xmlns:p="http://schemas.openxmlformats.org/presentationml/2006/main"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173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74.xml><?xml version="1.0" encoding="utf-8"?>
<p:tagLst xmlns:p="http://schemas.openxmlformats.org/presentationml/2006/main">
  <p:tag name="KSO_WM_SLIDE_BK_DARK_LIGHT" val="2"/>
  <p:tag name="KSO_WM_SLIDE_BACKGROUND_TYPE" val="general"/>
</p:tagLst>
</file>

<file path=ppt/tags/tag1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  <p:tag name="KSO_WM_UNIT_TYPE" val="i"/>
</p:tagLst>
</file>

<file path=ppt/tags/tag176.xml><?xml version="1.0" encoding="utf-8"?>
<p:tagLst xmlns:p="http://schemas.openxmlformats.org/presentationml/2006/main"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177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78.xml><?xml version="1.0" encoding="utf-8"?>
<p:tagLst xmlns:p="http://schemas.openxmlformats.org/presentationml/2006/main"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179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KSO_WM_SLIDE_BK_DARK_LIGHT" val="2"/>
  <p:tag name="KSO_WM_SLIDE_BACKGROUND_TYPE" val="general"/>
</p:tagLst>
</file>

<file path=ppt/tags/tag1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  <p:tag name="KSO_WM_UNIT_TYPE" val="i"/>
</p:tagLst>
</file>

<file path=ppt/tags/tag182.xml><?xml version="1.0" encoding="utf-8"?>
<p:tagLst xmlns:p="http://schemas.openxmlformats.org/presentationml/2006/main"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183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84.xml><?xml version="1.0" encoding="utf-8"?>
<p:tagLst xmlns:p="http://schemas.openxmlformats.org/presentationml/2006/main"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185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86.xml><?xml version="1.0" encoding="utf-8"?>
<p:tagLst xmlns:p="http://schemas.openxmlformats.org/presentationml/2006/main">
  <p:tag name="KSO_WM_SLIDE_BK_DARK_LIGHT" val="2"/>
  <p:tag name="KSO_WM_SLIDE_BACKGROUND_TYPE" val="general"/>
</p:tagLst>
</file>

<file path=ppt/tags/tag1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  <p:tag name="KSO_WM_UNIT_TYPE" val="i"/>
</p:tagLst>
</file>

<file path=ppt/tags/tag188.xml><?xml version="1.0" encoding="utf-8"?>
<p:tagLst xmlns:p="http://schemas.openxmlformats.org/presentationml/2006/main"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189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0.xml><?xml version="1.0" encoding="utf-8"?>
<p:tagLst xmlns:p="http://schemas.openxmlformats.org/presentationml/2006/main"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191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92.xml><?xml version="1.0" encoding="utf-8"?>
<p:tagLst xmlns:p="http://schemas.openxmlformats.org/presentationml/2006/main">
  <p:tag name="KSO_WM_SLIDE_BK_DARK_LIGHT" val="2"/>
  <p:tag name="KSO_WM_SLIDE_BACKGROUND_TYPE" val="general"/>
</p:tagLst>
</file>

<file path=ppt/tags/tag1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  <p:tag name="KSO_WM_UNIT_TYPE" val="i"/>
</p:tagLst>
</file>

<file path=ppt/tags/tag194.xml><?xml version="1.0" encoding="utf-8"?>
<p:tagLst xmlns:p="http://schemas.openxmlformats.org/presentationml/2006/main"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195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96.xml><?xml version="1.0" encoding="utf-8"?>
<p:tagLst xmlns:p="http://schemas.openxmlformats.org/presentationml/2006/main"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197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98.xml><?xml version="1.0" encoding="utf-8"?>
<p:tagLst xmlns:p="http://schemas.openxmlformats.org/presentationml/2006/main">
  <p:tag name="KSO_WM_SLIDE_BK_DARK_LIGHT" val="2"/>
  <p:tag name="KSO_WM_SLIDE_BACKGROUND_TYPE" val="general"/>
</p:tagLst>
</file>

<file path=ppt/tags/tag1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  <p:tag name="KSO_WM_UNIT_TYPE" val="i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00.xml><?xml version="1.0" encoding="utf-8"?>
<p:tagLst xmlns:p="http://schemas.openxmlformats.org/presentationml/2006/main"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201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202.xml><?xml version="1.0" encoding="utf-8"?>
<p:tagLst xmlns:p="http://schemas.openxmlformats.org/presentationml/2006/main"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203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204.xml><?xml version="1.0" encoding="utf-8"?>
<p:tagLst xmlns:p="http://schemas.openxmlformats.org/presentationml/2006/main">
  <p:tag name="KSO_WM_SLIDE_BK_DARK_LIGHT" val="2"/>
  <p:tag name="KSO_WM_SLIDE_BACKGROUND_TYPE" val="general"/>
</p:tagLst>
</file>

<file path=ppt/tags/tag205.xml><?xml version="1.0" encoding="utf-8"?>
<p:tagLst xmlns:p="http://schemas.openxmlformats.org/presentationml/2006/main">
  <p:tag name="commondata" val="eyJoZGlkIjoiOTI2NTg4YWYxOTEzOWZkNWVmMTgzNDZlY2JjZWJmYWIifQ==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KSO_WM_UNIT_BK_DARK_LIGHT" val="2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6"/>
  <p:tag name="KSO_WM_UNIT_LAYERLEVEL" val="1"/>
  <p:tag name="KSO_WM_TAG_VERSION" val="1.0"/>
  <p:tag name="KSO_WM_BEAUTIFY_FLAG" val="#wm#"/>
  <p:tag name="KSO_WM_UNIT_TYPE" val="y"/>
  <p:tag name="KSO_WM_UNIT_INDEX" val="6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2"/>
  <p:tag name="KSO_WM_UNIT_LAYERLEVEL" val="1"/>
  <p:tag name="KSO_WM_TAG_VERSION" val="1.0"/>
  <p:tag name="KSO_WM_BEAUTIFY_FLAG" val="#wm#"/>
  <p:tag name="KSO_WM_UNIT_TYPE" val="y"/>
  <p:tag name="KSO_WM_UNIT_INDEX" val="2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3"/>
  <p:tag name="KSO_WM_UNIT_LAYERLEVEL" val="1"/>
  <p:tag name="KSO_WM_TAG_VERSION" val="1.0"/>
  <p:tag name="KSO_WM_BEAUTIFY_FLAG" val="#wm#"/>
  <p:tag name="KSO_WM_UNIT_TYPE" val="y"/>
  <p:tag name="KSO_WM_UNIT_INDEX" val="3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7"/>
  <p:tag name="KSO_WM_UNIT_LAYERLEVEL" val="1"/>
  <p:tag name="KSO_WM_TAG_VERSION" val="1.0"/>
  <p:tag name="KSO_WM_BEAUTIFY_FLAG" val="#wm#"/>
  <p:tag name="KSO_WM_UNIT_TYPE" val="y"/>
  <p:tag name="KSO_WM_UNIT_INDEX" val="7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4"/>
  <p:tag name="KSO_WM_UNIT_LAYERLEVEL" val="1"/>
  <p:tag name="KSO_WM_TAG_VERSION" val="1.0"/>
  <p:tag name="KSO_WM_BEAUTIFY_FLAG" val="#wm#"/>
  <p:tag name="KSO_WM_UNIT_TYPE" val="y"/>
  <p:tag name="KSO_WM_UNIT_INDEX" val="4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BK_DARK_LIGHT" val="2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5"/>
  <p:tag name="KSO_WM_UNIT_LAYERLEVEL" val="1"/>
  <p:tag name="KSO_WM_TAG_VERSION" val="1.0"/>
  <p:tag name="KSO_WM_BEAUTIFY_FLAG" val="#wm#"/>
  <p:tag name="KSO_WM_UNIT_TYPE" val="y"/>
  <p:tag name="KSO_WM_UNIT_INDEX" val="5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95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">
      <a:dk1>
        <a:srgbClr val="000000"/>
      </a:dk1>
      <a:lt1>
        <a:srgbClr val="FFFFFF"/>
      </a:lt1>
      <a:dk2>
        <a:srgbClr val="E9F0F0"/>
      </a:dk2>
      <a:lt2>
        <a:srgbClr val="FFFFFF"/>
      </a:lt2>
      <a:accent1>
        <a:srgbClr val="848DA5"/>
      </a:accent1>
      <a:accent2>
        <a:srgbClr val="848DA5"/>
      </a:accent2>
      <a:accent3>
        <a:srgbClr val="8E89A0"/>
      </a:accent3>
      <a:accent4>
        <a:srgbClr val="98859D"/>
      </a:accent4>
      <a:accent5>
        <a:srgbClr val="A28098"/>
      </a:accent5>
      <a:accent6>
        <a:srgbClr val="AA7C92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1165</Words>
  <Application>WPS 演示</Application>
  <PresentationFormat>On-screen Show (4:3)</PresentationFormat>
  <Paragraphs>110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22" baseType="lpstr">
      <vt:lpstr>Arial</vt:lpstr>
      <vt:lpstr>宋体</vt:lpstr>
      <vt:lpstr>Wingdings</vt:lpstr>
      <vt:lpstr>微软雅黑</vt:lpstr>
      <vt:lpstr>黑体</vt:lpstr>
      <vt:lpstr>Arial</vt:lpstr>
      <vt:lpstr>Wingdings</vt:lpstr>
      <vt:lpstr>Arial Unicode MS</vt:lpstr>
      <vt:lpstr>Calibri</vt:lpstr>
      <vt:lpstr>汉仪旗黑-85S</vt:lpstr>
      <vt:lpstr>Office Theme</vt:lpstr>
      <vt:lpstr>1_Office 主题​​</vt:lpstr>
      <vt:lpstr>酒店餐饮管理常用公式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酒店餐饮管理常用公式</dc:title>
  <dc:creator/>
  <cp:lastModifiedBy>WPS_1601516988</cp:lastModifiedBy>
  <cp:revision>1</cp:revision>
  <dcterms:created xsi:type="dcterms:W3CDTF">2023-12-29T08:03:31Z</dcterms:created>
  <dcterms:modified xsi:type="dcterms:W3CDTF">2023-12-29T08:03:31Z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2023-10-16T08:00:00Z</vt:filetime>
  </property>
  <property fmtid="{D5CDD505-2E9C-101B-9397-08002B2CF9AE}" pid="3" name="Creator">
    <vt:lpwstr>WPS 演示</vt:lpwstr>
  </property>
  <property fmtid="{D5CDD505-2E9C-101B-9397-08002B2CF9AE}" pid="4" name="LastSaved">
    <vt:filetime>2023-12-29T08:00:00Z</vt:filetime>
  </property>
  <property fmtid="{D5CDD505-2E9C-101B-9397-08002B2CF9AE}" pid="5" name="SourceModified">
    <vt:lpwstr>D:20231016151711+07'17'</vt:lpwstr>
  </property>
  <property fmtid="{D5CDD505-2E9C-101B-9397-08002B2CF9AE}" pid="6" name="ICV">
    <vt:lpwstr>59113F5BA9314703AF4D62681AE2E30D_12</vt:lpwstr>
  </property>
  <property fmtid="{D5CDD505-2E9C-101B-9397-08002B2CF9AE}" pid="7" name="KSOProductBuildVer">
    <vt:lpwstr>2052-12.1.0.16120</vt:lpwstr>
  </property>
</Properties>
</file>